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4" r:id="rId1"/>
    <p:sldMasterId id="2147483744" r:id="rId2"/>
    <p:sldMasterId id="2147483752" r:id="rId3"/>
    <p:sldMasterId id="2147483710" r:id="rId4"/>
    <p:sldMasterId id="2147483832" r:id="rId5"/>
    <p:sldMasterId id="2147483694" r:id="rId6"/>
  </p:sldMasterIdLst>
  <p:notesMasterIdLst>
    <p:notesMasterId r:id="rId34"/>
  </p:notesMasterIdLst>
  <p:handoutMasterIdLst>
    <p:handoutMasterId r:id="rId35"/>
  </p:handoutMasterIdLst>
  <p:sldIdLst>
    <p:sldId id="256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80" r:id="rId22"/>
    <p:sldId id="273" r:id="rId23"/>
    <p:sldId id="274" r:id="rId24"/>
    <p:sldId id="289" r:id="rId25"/>
    <p:sldId id="290" r:id="rId26"/>
    <p:sldId id="281" r:id="rId27"/>
    <p:sldId id="282" r:id="rId28"/>
    <p:sldId id="283" r:id="rId29"/>
    <p:sldId id="276" r:id="rId30"/>
    <p:sldId id="284" r:id="rId31"/>
    <p:sldId id="285" r:id="rId32"/>
    <p:sldId id="259" r:id="rId3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an Cedervall" initials="JC" lastIdx="1" clrIdx="0">
    <p:extLst>
      <p:ext uri="{19B8F6BF-5375-455C-9EA6-DF929625EA0E}">
        <p15:presenceInfo xmlns:p15="http://schemas.microsoft.com/office/powerpoint/2012/main" userId="Johan Cederva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98"/>
  </p:normalViewPr>
  <p:slideViewPr>
    <p:cSldViewPr>
      <p:cViewPr varScale="1">
        <p:scale>
          <a:sx n="67" d="100"/>
          <a:sy n="67" d="100"/>
        </p:scale>
        <p:origin x="648" y="4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26T15:04:02.596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5DE67-2EA6-4809-AA89-F57164F32371}" type="datetimeFigureOut">
              <a:rPr lang="sv-SE" smtClean="0"/>
              <a:t>2021-06-02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1444FA-FFCC-46FC-9553-688432611A1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92021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00B7E-7A17-47E8-A5AB-33071C0C8AAA}" type="datetimeFigureOut">
              <a:rPr lang="sv-SE" smtClean="0"/>
              <a:pPr/>
              <a:t>2021-06-02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64AB5-3208-46EB-A2CB-53BA67DEFF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4731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64AB5-3208-46EB-A2CB-53BA67DEFF15}" type="slidenum">
              <a:rPr lang="sv-SE" smtClean="0"/>
              <a:pPr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1706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SU_PPT_eld"/>
          <p:cNvPicPr>
            <a:picLocks noChangeAspect="1" noChangeArrowheads="1"/>
          </p:cNvPicPr>
          <p:nvPr userDrawn="1"/>
        </p:nvPicPr>
        <p:blipFill>
          <a:blip r:embed="rId2" cstate="print"/>
          <a:srcRect l="4988" t="-362"/>
          <a:stretch>
            <a:fillRect/>
          </a:stretch>
        </p:blipFill>
        <p:spPr bwMode="auto">
          <a:xfrm>
            <a:off x="0" y="1571625"/>
            <a:ext cx="7258050" cy="5286375"/>
          </a:xfrm>
          <a:prstGeom prst="rect">
            <a:avLst/>
          </a:prstGeom>
          <a:noFill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344000" y="2437200"/>
            <a:ext cx="8841600" cy="1425600"/>
          </a:xfrm>
          <a:prstGeom prst="rect">
            <a:avLst/>
          </a:prstGeo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344000" y="3859200"/>
            <a:ext cx="8841600" cy="116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8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757973" y="6390000"/>
            <a:ext cx="14976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9B63C437-965E-8A4D-AD29-7DCD7A23B863}" type="datetime1">
              <a:rPr lang="sv-SE" smtClean="0"/>
              <a:t>2021-06-02</a:t>
            </a:fld>
            <a:endParaRPr lang="en-GB" dirty="0"/>
          </a:p>
        </p:txBody>
      </p:sp>
      <p:sp>
        <p:nvSpPr>
          <p:cNvPr id="9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51584" y="6381328"/>
            <a:ext cx="5856651" cy="2894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n-GB" sz="1200" kern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/Namn Namn, Institution eller liknande</a:t>
            </a:r>
            <a:endParaRPr lang="en-US" dirty="0"/>
          </a:p>
        </p:txBody>
      </p:sp>
      <p:sp>
        <p:nvSpPr>
          <p:cNvPr id="10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304245" y="6390000"/>
            <a:ext cx="2006155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sv-SE" sz="1200" kern="120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657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4" y="404664"/>
            <a:ext cx="10561173" cy="795600"/>
          </a:xfrm>
        </p:spPr>
        <p:txBody>
          <a:bodyPr anchor="b" anchorCtr="0"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57973" y="1310400"/>
            <a:ext cx="5198400" cy="4316400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6800" y="1310400"/>
            <a:ext cx="5198400" cy="4316400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A914C759-61C4-8449-8902-0CC5974855E2}" type="datetime1">
              <a:rPr lang="sv-SE" smtClean="0"/>
              <a:t>2021-06-02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/Namn Namn, Institution eller liknande</a:t>
            </a: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2374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588" indent="-1588">
              <a:lnSpc>
                <a:spcPts val="2600"/>
              </a:lnSpc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4659-39A9-0943-B43C-924618E6E8E5}" type="datetime1">
              <a:rPr lang="sv-SE" smtClean="0"/>
              <a:t>2021-06-02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/Namn Namn, Institution eller liknande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3866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3" y="388800"/>
            <a:ext cx="6254400" cy="7956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757973" y="1310400"/>
            <a:ext cx="62544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7317136" y="388800"/>
            <a:ext cx="4080000" cy="523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D98D5B55-3BF8-0B4D-AE06-CC261F119606}" type="datetime1">
              <a:rPr lang="sv-SE" smtClean="0"/>
              <a:t>2021-06-02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/Namn Namn, Institution eller liknande</a:t>
            </a:r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5894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57973" y="1310400"/>
            <a:ext cx="10598400" cy="4316400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5A84DCF1-E3FE-2049-9510-E09CADE71345}" type="datetime1">
              <a:rPr lang="sv-SE" smtClean="0"/>
              <a:t>2021-06-02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/Namn Namn, Institution eller liknande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6638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E39FA-7D52-A440-91BA-9AFDA7DD3F1D}" type="datetime1">
              <a:rPr lang="sv-SE" smtClean="0"/>
              <a:t>2021-06-02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/Namn Namn, Institution eller liknande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9107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/>
          <a:srcRect l="1746"/>
          <a:stretch>
            <a:fillRect/>
          </a:stretch>
        </p:blipFill>
        <p:spPr bwMode="auto">
          <a:xfrm>
            <a:off x="1588" y="317500"/>
            <a:ext cx="6881812" cy="6540500"/>
          </a:xfrm>
          <a:prstGeom prst="rect">
            <a:avLst/>
          </a:prstGeom>
          <a:noFill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344000" y="2437200"/>
            <a:ext cx="8841600" cy="1425600"/>
          </a:xfrm>
          <a:prstGeom prst="rect">
            <a:avLst/>
          </a:prstGeo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44000" y="3859200"/>
            <a:ext cx="8841600" cy="116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9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757973" y="6390000"/>
            <a:ext cx="14976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A2DC3D0D-99C5-7E46-8412-7CD97199DF3B}" type="datetime1">
              <a:rPr lang="sv-SE" smtClean="0"/>
              <a:t>2021-06-02</a:t>
            </a:fld>
            <a:endParaRPr lang="en-GB" dirty="0"/>
          </a:p>
        </p:txBody>
      </p:sp>
      <p:sp>
        <p:nvSpPr>
          <p:cNvPr id="10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51584" y="6381328"/>
            <a:ext cx="5856651" cy="2894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n-GB" sz="1200" kern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/Namn Namn, Institution eller liknande</a:t>
            </a:r>
            <a:endParaRPr lang="en-US" dirty="0"/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304245" y="6390000"/>
            <a:ext cx="2006155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sv-SE" sz="1200" kern="120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7292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4" y="404664"/>
            <a:ext cx="10561173" cy="795600"/>
          </a:xfrm>
        </p:spPr>
        <p:txBody>
          <a:bodyPr anchor="b" anchorCtr="0"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57973" y="1310400"/>
            <a:ext cx="10598400" cy="4316400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D5A62AB0-8A7E-2D42-BB9F-EE38F99FB995}" type="datetime1">
              <a:rPr lang="sv-SE" smtClean="0"/>
              <a:t>2021-06-02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/Namn Namn, Institution eller liknande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1372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4" y="404664"/>
            <a:ext cx="10561173" cy="795600"/>
          </a:xfrm>
        </p:spPr>
        <p:txBody>
          <a:bodyPr anchor="b" anchorCtr="0"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57973" y="1310400"/>
            <a:ext cx="5198400" cy="4316400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6800" y="1310400"/>
            <a:ext cx="5198400" cy="4316400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21C3D05B-DC61-E542-A909-9A5F3D515787}" type="datetime1">
              <a:rPr lang="sv-SE" smtClean="0"/>
              <a:t>2021-06-02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/Namn Namn, Institution eller liknande</a:t>
            </a: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2374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588" indent="-1588">
              <a:lnSpc>
                <a:spcPts val="2600"/>
              </a:lnSpc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21290-10BE-A940-9749-62A78155A378}" type="datetime1">
              <a:rPr lang="sv-SE" smtClean="0"/>
              <a:t>2021-06-02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/Namn Namn, Institution eller liknande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3866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3" y="388800"/>
            <a:ext cx="6254400" cy="7956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757973" y="1310400"/>
            <a:ext cx="62544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7317136" y="388800"/>
            <a:ext cx="4080000" cy="523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10BE97A7-F6B2-234C-B57F-C8A2B977A89C}" type="datetime1">
              <a:rPr lang="sv-SE" smtClean="0"/>
              <a:t>2021-06-02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/Namn Namn, Institution eller liknande</a:t>
            </a:r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5894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500D7-D5E9-4848-964C-09C325E99D4F}" type="datetime1">
              <a:rPr lang="sv-SE" smtClean="0"/>
              <a:t>2021-06-02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/Namn Namn, Institution eller liknande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1372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57973" y="1310400"/>
            <a:ext cx="10598400" cy="43164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33DAF960-87CC-7840-A4F2-5A52A917626D}" type="datetime1">
              <a:rPr lang="sv-SE" smtClean="0"/>
              <a:t>2021-06-02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/Namn Namn, Institution eller liknande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6638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6EC3F-C1F6-5B40-8E45-2A5BE55E0E59}" type="datetime1">
              <a:rPr lang="sv-SE" smtClean="0"/>
              <a:t>2021-06-02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/Namn Namn, Institution eller liknande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9107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2773" y="1772816"/>
            <a:ext cx="8072440" cy="5505881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344000" y="2437200"/>
            <a:ext cx="8841600" cy="1425600"/>
          </a:xfrm>
          <a:prstGeom prst="rect">
            <a:avLst/>
          </a:prstGeo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44000" y="3859200"/>
            <a:ext cx="8841600" cy="116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sv-SE" dirty="0"/>
          </a:p>
        </p:txBody>
      </p:sp>
      <p:sp>
        <p:nvSpPr>
          <p:cNvPr id="8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757973" y="6390000"/>
            <a:ext cx="14976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6F245070-4939-BA43-91AB-B7EA02B4033A}" type="datetime1">
              <a:rPr lang="sv-SE" smtClean="0"/>
              <a:t>2021-06-02</a:t>
            </a:fld>
            <a:endParaRPr lang="en-GB" dirty="0"/>
          </a:p>
        </p:txBody>
      </p:sp>
      <p:sp>
        <p:nvSpPr>
          <p:cNvPr id="9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51584" y="6381328"/>
            <a:ext cx="5856651" cy="2894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n-GB" sz="1200" kern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/Namn Namn, Institution eller liknande</a:t>
            </a:r>
            <a:endParaRPr lang="en-US" dirty="0"/>
          </a:p>
        </p:txBody>
      </p:sp>
      <p:sp>
        <p:nvSpPr>
          <p:cNvPr id="10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304245" y="6390000"/>
            <a:ext cx="2006155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sv-SE" sz="1200" kern="12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2543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4" y="404664"/>
            <a:ext cx="10561173" cy="795600"/>
          </a:xfrm>
        </p:spPr>
        <p:txBody>
          <a:bodyPr anchor="b" anchorCtr="0"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57973" y="1310400"/>
            <a:ext cx="10598400" cy="4316400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0446DEE1-9F05-E54A-9528-6F7D9C30DA65}" type="datetime1">
              <a:rPr lang="sv-SE" smtClean="0"/>
              <a:t>2021-06-02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/Namn Namn, Institution eller liknande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1372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4" y="404664"/>
            <a:ext cx="10561173" cy="795600"/>
          </a:xfrm>
        </p:spPr>
        <p:txBody>
          <a:bodyPr anchor="b" anchorCtr="0"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57973" y="1310400"/>
            <a:ext cx="5198400" cy="4316400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6800" y="1310400"/>
            <a:ext cx="5198400" cy="4316400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7A92DC28-4088-EE49-ADCE-006E9360F854}" type="datetime1">
              <a:rPr lang="sv-SE" smtClean="0"/>
              <a:t>2021-06-02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/Namn Namn, Institution eller liknande</a:t>
            </a: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2374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588" indent="-1588">
              <a:lnSpc>
                <a:spcPts val="2600"/>
              </a:lnSpc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790A-9006-0A43-AFC4-7DF9FAD00E8C}" type="datetime1">
              <a:rPr lang="sv-SE" smtClean="0"/>
              <a:t>2021-06-02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/Namn Namn, Institution eller liknande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3866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3" y="388800"/>
            <a:ext cx="6254400" cy="7956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757973" y="1310400"/>
            <a:ext cx="62544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7317136" y="388800"/>
            <a:ext cx="4080000" cy="523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EF9C99B6-B588-4144-BA0C-7B4AFEADADED}" type="datetime1">
              <a:rPr lang="sv-SE" smtClean="0"/>
              <a:t>2021-06-02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/Namn Namn, Institution eller liknande</a:t>
            </a:r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5894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57973" y="1310400"/>
            <a:ext cx="10598400" cy="43164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AC6C66E6-2025-8E49-93E5-9CF80AC007E0}" type="datetime1">
              <a:rPr lang="sv-SE" smtClean="0"/>
              <a:t>2021-06-02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/Namn Namn, Institution eller liknande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6638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9D2C-1114-E24B-9D2E-6CD79AF0ADE6}" type="datetime1">
              <a:rPr lang="sv-SE" smtClean="0"/>
              <a:t>2021-06-02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/Namn Namn, Institution eller liknande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9107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2204864"/>
            <a:ext cx="6551407" cy="4808311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344000" y="2437200"/>
            <a:ext cx="8841600" cy="1425600"/>
          </a:xfrm>
          <a:prstGeom prst="rect">
            <a:avLst/>
          </a:prstGeo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44000" y="3859200"/>
            <a:ext cx="8841600" cy="116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sv-SE" dirty="0"/>
          </a:p>
        </p:txBody>
      </p:sp>
      <p:sp>
        <p:nvSpPr>
          <p:cNvPr id="8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757973" y="6390000"/>
            <a:ext cx="14976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BDDA0AED-E498-7E4E-9383-FD6B1DFFCD4C}" type="datetime1">
              <a:rPr lang="sv-SE" smtClean="0"/>
              <a:t>2021-06-02</a:t>
            </a:fld>
            <a:endParaRPr lang="en-GB" dirty="0"/>
          </a:p>
        </p:txBody>
      </p:sp>
      <p:sp>
        <p:nvSpPr>
          <p:cNvPr id="9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51584" y="6381328"/>
            <a:ext cx="5856651" cy="2894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n-GB" sz="1200" kern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/Namn Namn, Institution eller liknande</a:t>
            </a:r>
            <a:endParaRPr lang="en-US" dirty="0"/>
          </a:p>
        </p:txBody>
      </p:sp>
      <p:sp>
        <p:nvSpPr>
          <p:cNvPr id="10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304245" y="6390000"/>
            <a:ext cx="2006155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sv-SE" sz="1200" kern="12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2008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4" y="404664"/>
            <a:ext cx="10561173" cy="795600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57973" y="1310400"/>
            <a:ext cx="5198400" cy="4316400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6800" y="1310400"/>
            <a:ext cx="5198400" cy="4316400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89E0F35C-A2CF-4D45-8D18-B0D41CA9DD82}" type="datetime1">
              <a:rPr lang="sv-SE" smtClean="0"/>
              <a:t>2021-06-02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/Namn Namn, Institution eller liknande</a:t>
            </a: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2374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4" y="404664"/>
            <a:ext cx="10561173" cy="795600"/>
          </a:xfrm>
        </p:spPr>
        <p:txBody>
          <a:bodyPr anchor="b" anchorCtr="0"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57973" y="1310400"/>
            <a:ext cx="10598400" cy="4316400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93AF77AE-AAC0-0C46-A5F8-FEA3FD721370}" type="datetime1">
              <a:rPr lang="sv-SE" smtClean="0"/>
              <a:t>2021-06-02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/Namn Namn, Institution eller liknande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6577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4" y="404664"/>
            <a:ext cx="10561173" cy="795600"/>
          </a:xfrm>
        </p:spPr>
        <p:txBody>
          <a:bodyPr anchor="b" anchorCtr="0"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57973" y="1310400"/>
            <a:ext cx="5198400" cy="4316400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6800" y="1310400"/>
            <a:ext cx="5198400" cy="4316400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1C5E1BFF-3D17-6C48-B05B-3B7B8FA7FAB7}" type="datetime1">
              <a:rPr lang="sv-SE" smtClean="0"/>
              <a:t>2021-06-02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/Namn Namn, Institution eller liknande</a:t>
            </a: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263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4" y="404664"/>
            <a:ext cx="10561173" cy="795600"/>
          </a:xfrm>
        </p:spPr>
        <p:txBody>
          <a:bodyPr anchor="b" anchorCtr="0"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57973" y="1310400"/>
            <a:ext cx="10598400" cy="4316400"/>
          </a:xfrm>
        </p:spPr>
        <p:txBody>
          <a:bodyPr/>
          <a:lstStyle>
            <a:lvl1pPr marL="1588" indent="-1588">
              <a:lnSpc>
                <a:spcPts val="2600"/>
              </a:lnSpc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8BE4C489-828A-2643-A909-8E42E890C31C}" type="datetime1">
              <a:rPr lang="sv-SE" smtClean="0"/>
              <a:t>2021-06-02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/Namn Namn, Institution eller liknande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5487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3" y="388800"/>
            <a:ext cx="6254400" cy="7956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757973" y="1310400"/>
            <a:ext cx="62544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7317136" y="388800"/>
            <a:ext cx="4080000" cy="523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42994096-9068-F946-A2BD-F52BD616E54A}" type="datetime1">
              <a:rPr lang="sv-SE" smtClean="0"/>
              <a:t>2021-06-02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/Namn Namn, Institution eller liknande</a:t>
            </a:r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4694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57973" y="1310400"/>
            <a:ext cx="10598400" cy="4316400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E0EB695C-F1AF-B243-A3D9-445CC577784E}" type="datetime1">
              <a:rPr lang="sv-SE" smtClean="0"/>
              <a:t>2021-06-02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/Namn Namn, Institution eller liknande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96812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687A6-46C4-A646-BBFE-94866DB001DD}" type="datetime1">
              <a:rPr lang="sv-SE" smtClean="0"/>
              <a:t>2021-06-02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/Namn Namn, Institution eller liknande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2643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292100"/>
            <a:ext cx="7720046" cy="71374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344000" y="2437200"/>
            <a:ext cx="8841600" cy="1425600"/>
          </a:xfrm>
          <a:prstGeom prst="rect">
            <a:avLst/>
          </a:prstGeo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44000" y="3859200"/>
            <a:ext cx="8841600" cy="116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8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757973" y="6390000"/>
            <a:ext cx="14976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0A3447EE-E879-3C4B-937A-38A52413F78E}" type="datetime1">
              <a:rPr lang="sv-SE" smtClean="0"/>
              <a:t>2021-06-02</a:t>
            </a:fld>
            <a:endParaRPr lang="en-GB" dirty="0"/>
          </a:p>
        </p:txBody>
      </p:sp>
      <p:sp>
        <p:nvSpPr>
          <p:cNvPr id="9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51584" y="6381328"/>
            <a:ext cx="5856651" cy="2894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n-GB" sz="1200" kern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/Namn Namn, Institution eller liknande</a:t>
            </a:r>
            <a:endParaRPr lang="en-US" dirty="0"/>
          </a:p>
        </p:txBody>
      </p:sp>
      <p:sp>
        <p:nvSpPr>
          <p:cNvPr id="10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304245" y="6390000"/>
            <a:ext cx="2006155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sv-SE" sz="1200" kern="12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2269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4" y="404664"/>
            <a:ext cx="10561173" cy="795600"/>
          </a:xfrm>
        </p:spPr>
        <p:txBody>
          <a:bodyPr anchor="b" anchorCtr="0"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57973" y="1310400"/>
            <a:ext cx="10598400" cy="43164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895B28FD-A686-684D-90C8-0A5307EDD56D}" type="datetime1">
              <a:rPr lang="sv-SE" smtClean="0"/>
              <a:t>2021-06-02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/Namn Namn, Institution eller liknande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1372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4" y="404664"/>
            <a:ext cx="10561173" cy="795600"/>
          </a:xfrm>
        </p:spPr>
        <p:txBody>
          <a:bodyPr anchor="b" anchorCtr="0"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57973" y="1310400"/>
            <a:ext cx="5198400" cy="4316400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6800" y="1310400"/>
            <a:ext cx="5198400" cy="4316400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5C551FB1-39DE-AE45-8F4E-BD34A2F05524}" type="datetime1">
              <a:rPr lang="sv-SE" smtClean="0"/>
              <a:t>2021-06-02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/Namn Namn, Institution eller liknande</a:t>
            </a: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2374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588" indent="-1588">
              <a:lnSpc>
                <a:spcPts val="2600"/>
              </a:lnSpc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FD917-6E99-1C43-A10F-B65E6A04C748}" type="datetime1">
              <a:rPr lang="sv-SE" smtClean="0"/>
              <a:t>2021-06-02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/Namn Namn, Institution eller liknande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3866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588" indent="-1588">
              <a:lnSpc>
                <a:spcPts val="2600"/>
              </a:lnSpc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8F16-30F2-ED4A-A502-9EBCD04B68D9}" type="datetime1">
              <a:rPr lang="sv-SE" smtClean="0"/>
              <a:t>2021-06-02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/Namn Namn, Institution eller liknande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3866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3" y="388800"/>
            <a:ext cx="6254400" cy="7956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757973" y="1310400"/>
            <a:ext cx="62544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7317136" y="388800"/>
            <a:ext cx="4080000" cy="523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D538DED0-55FA-E240-9DF3-165087F36E90}" type="datetime1">
              <a:rPr lang="sv-SE" smtClean="0"/>
              <a:t>2021-06-02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/Namn Namn, Institution eller liknande</a:t>
            </a:r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5894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57973" y="1310400"/>
            <a:ext cx="10598400" cy="4316400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F98F8323-0634-5E47-B223-C5D145FA7E3C}" type="datetime1">
              <a:rPr lang="sv-SE" smtClean="0"/>
              <a:t>2021-06-02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/Namn Namn, Institution eller liknande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6638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C6883-E2E8-334A-B505-4BDEA6864732}" type="datetime1">
              <a:rPr lang="sv-SE" smtClean="0"/>
              <a:t>2021-06-02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/Namn Namn, Institution eller liknande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9107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ehåll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3" y="388800"/>
            <a:ext cx="6254400" cy="7956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757973" y="1310400"/>
            <a:ext cx="62544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7317136" y="388800"/>
            <a:ext cx="4080000" cy="523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6BA7085E-D653-414B-9BEE-972792BA50BA}" type="datetime1">
              <a:rPr lang="sv-SE" smtClean="0"/>
              <a:t>2021-06-02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/Namn Namn, Institution eller liknande</a:t>
            </a:r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5894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57973" y="1310400"/>
            <a:ext cx="10598400" cy="43164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6B9AE2A2-B557-8E4A-A59A-C2951FA249AA}" type="datetime1">
              <a:rPr lang="sv-SE" smtClean="0"/>
              <a:t>2021-06-02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/Namn Namn, Institution eller liknande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6638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2959C-88CC-7447-B69F-9120C2DC95FF}" type="datetime1">
              <a:rPr lang="sv-SE" smtClean="0"/>
              <a:t>2021-06-02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/Namn Namn, Institution eller liknande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9107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82750"/>
            <a:ext cx="5595938" cy="5175250"/>
          </a:xfrm>
          <a:prstGeom prst="rect">
            <a:avLst/>
          </a:prstGeom>
          <a:noFill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344000" y="2437200"/>
            <a:ext cx="8841600" cy="1425600"/>
          </a:xfrm>
          <a:prstGeom prst="rect">
            <a:avLst/>
          </a:prstGeo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44000" y="3859200"/>
            <a:ext cx="8841600" cy="116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9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757973" y="6390000"/>
            <a:ext cx="14976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1C691DB1-BC4A-5D4F-AA84-383A5E76BB2A}" type="datetime1">
              <a:rPr lang="sv-SE" smtClean="0"/>
              <a:t>2021-06-02</a:t>
            </a:fld>
            <a:endParaRPr lang="en-GB" dirty="0"/>
          </a:p>
        </p:txBody>
      </p:sp>
      <p:sp>
        <p:nvSpPr>
          <p:cNvPr id="10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51584" y="6381328"/>
            <a:ext cx="5856651" cy="2894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n-GB" sz="1200" kern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/Namn Namn, Institution eller liknande</a:t>
            </a:r>
            <a:endParaRPr lang="en-US" dirty="0"/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304245" y="6390000"/>
            <a:ext cx="2006155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sv-SE" sz="1200" kern="120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0546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FF25-40CF-284B-BC94-B2F02863129D}" type="datetime1">
              <a:rPr lang="sv-SE" smtClean="0"/>
              <a:t>2021-06-02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/Namn Namn, Institution eller liknande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1372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757973" y="6390000"/>
            <a:ext cx="14976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AD0EFFF1-1509-4847-8CEA-EA704D010916}" type="datetime1">
              <a:rPr lang="sv-SE" smtClean="0"/>
              <a:t>2021-06-02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51584" y="6381328"/>
            <a:ext cx="5856651" cy="2894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n-GB" sz="1200" kern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/Namn Namn, Institution eller liknande</a:t>
            </a:r>
            <a:endParaRPr lang="en-US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304245" y="6390000"/>
            <a:ext cx="2006155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sv-SE" sz="1200" kern="120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757974" y="404664"/>
            <a:ext cx="10561173" cy="795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idx="1"/>
          </p:nvPr>
        </p:nvSpPr>
        <p:spPr>
          <a:xfrm>
            <a:off x="757973" y="1310400"/>
            <a:ext cx="10598400" cy="431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8" name="Picture 15" descr="SU_logo_32mm_300dpi_SVENSK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817226" y="5761162"/>
            <a:ext cx="1031875" cy="909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229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757973" y="6390000"/>
            <a:ext cx="14976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921992B8-17E5-3C49-B532-AEFBCD9475BA}" type="datetime1">
              <a:rPr lang="sv-SE" smtClean="0"/>
              <a:t>2021-06-02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51584" y="6381328"/>
            <a:ext cx="5856651" cy="2894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n-GB" sz="1200" kern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/Namn Namn, Institution eller liknande</a:t>
            </a:r>
            <a:endParaRPr lang="en-US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304245" y="6390000"/>
            <a:ext cx="2006155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sv-SE" sz="1200" kern="120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757974" y="404664"/>
            <a:ext cx="10561173" cy="795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idx="1"/>
          </p:nvPr>
        </p:nvSpPr>
        <p:spPr>
          <a:xfrm>
            <a:off x="757973" y="1310400"/>
            <a:ext cx="10598400" cy="431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8" name="Picture 15" descr="SU_logo_32mm_300dpi_SVENSK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817226" y="5761162"/>
            <a:ext cx="1031875" cy="909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0473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757973" y="6390000"/>
            <a:ext cx="14976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3561CE09-97DD-7A44-80B7-0C0B14F4B800}" type="datetime1">
              <a:rPr lang="sv-SE" smtClean="0"/>
              <a:t>2021-06-02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51584" y="6381328"/>
            <a:ext cx="5856651" cy="2894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n-GB" sz="1200" kern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/Namn Namn, Institution eller liknande</a:t>
            </a:r>
            <a:endParaRPr lang="en-US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304245" y="6390000"/>
            <a:ext cx="2006155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sv-SE" sz="1200" kern="120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757974" y="404664"/>
            <a:ext cx="10561173" cy="795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idx="1"/>
          </p:nvPr>
        </p:nvSpPr>
        <p:spPr>
          <a:xfrm>
            <a:off x="757973" y="1310400"/>
            <a:ext cx="10598400" cy="431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8" name="Picture 15" descr="SU_logo_32mm_300dpi_SVENSK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817226" y="5761162"/>
            <a:ext cx="1031875" cy="909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041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757973" y="6390000"/>
            <a:ext cx="14976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0E66CBA1-3BF3-6140-8405-E9D843A24063}" type="datetime1">
              <a:rPr lang="sv-SE" smtClean="0"/>
              <a:t>2021-06-02</a:t>
            </a:fld>
            <a:endParaRPr lang="en-GB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51584" y="6381328"/>
            <a:ext cx="5856651" cy="2894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n-GB" sz="1200" kern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/Namn Namn, Institution eller liknande</a:t>
            </a:r>
            <a:endParaRPr lang="en-US" dirty="0"/>
          </a:p>
        </p:txBody>
      </p:sp>
      <p:sp>
        <p:nvSpPr>
          <p:cNvPr id="12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304245" y="6390000"/>
            <a:ext cx="2006155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sv-SE" sz="1200" kern="12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Placeholder 9"/>
          <p:cNvSpPr>
            <a:spLocks noGrp="1"/>
          </p:cNvSpPr>
          <p:nvPr>
            <p:ph type="title"/>
          </p:nvPr>
        </p:nvSpPr>
        <p:spPr>
          <a:xfrm>
            <a:off x="757974" y="404664"/>
            <a:ext cx="10561173" cy="795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en-GB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idx="1"/>
          </p:nvPr>
        </p:nvSpPr>
        <p:spPr>
          <a:xfrm>
            <a:off x="757973" y="1310400"/>
            <a:ext cx="10598400" cy="431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041" y="5733256"/>
            <a:ext cx="1035858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4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00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757973" y="6390000"/>
            <a:ext cx="14976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2293A45B-AC0E-F84C-ADCF-3CCCFC9F708B}" type="datetime1">
              <a:rPr lang="sv-SE" smtClean="0"/>
              <a:t>2021-06-02</a:t>
            </a:fld>
            <a:endParaRPr lang="en-GB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51584" y="6381328"/>
            <a:ext cx="5856651" cy="2894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n-GB" sz="1200" kern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/Namn Namn, Institution eller liknande</a:t>
            </a:r>
            <a:endParaRPr lang="en-US" dirty="0"/>
          </a:p>
        </p:txBody>
      </p:sp>
      <p:sp>
        <p:nvSpPr>
          <p:cNvPr id="12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304245" y="6390000"/>
            <a:ext cx="2006155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sv-SE" sz="1200" kern="12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Placeholder 9"/>
          <p:cNvSpPr>
            <a:spLocks noGrp="1"/>
          </p:cNvSpPr>
          <p:nvPr>
            <p:ph type="title"/>
          </p:nvPr>
        </p:nvSpPr>
        <p:spPr>
          <a:xfrm>
            <a:off x="757974" y="404664"/>
            <a:ext cx="10561173" cy="795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en-GB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idx="1"/>
          </p:nvPr>
        </p:nvSpPr>
        <p:spPr>
          <a:xfrm>
            <a:off x="757973" y="1310400"/>
            <a:ext cx="10598400" cy="431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041" y="5733256"/>
            <a:ext cx="1035858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11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00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757973" y="6390000"/>
            <a:ext cx="14976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B05909AA-1F60-1046-930D-95F64053294E}" type="datetime1">
              <a:rPr lang="sv-SE" smtClean="0"/>
              <a:t>2021-06-02</a:t>
            </a:fld>
            <a:endParaRPr lang="en-GB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51584" y="6381328"/>
            <a:ext cx="5856651" cy="2894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n-GB" sz="1200" kern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/Namn Namn, Institution eller liknande</a:t>
            </a:r>
            <a:endParaRPr lang="en-US" dirty="0"/>
          </a:p>
        </p:txBody>
      </p:sp>
      <p:sp>
        <p:nvSpPr>
          <p:cNvPr id="12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304245" y="6390000"/>
            <a:ext cx="2006155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sv-SE" sz="1200" kern="12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Placeholder 9"/>
          <p:cNvSpPr>
            <a:spLocks noGrp="1"/>
          </p:cNvSpPr>
          <p:nvPr>
            <p:ph type="title"/>
          </p:nvPr>
        </p:nvSpPr>
        <p:spPr>
          <a:xfrm>
            <a:off x="757974" y="404664"/>
            <a:ext cx="10561173" cy="795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en-GB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idx="1"/>
          </p:nvPr>
        </p:nvSpPr>
        <p:spPr>
          <a:xfrm>
            <a:off x="757973" y="1310400"/>
            <a:ext cx="10598400" cy="431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041" y="5733256"/>
            <a:ext cx="1035858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2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00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comments" Target="../comments/commen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1.emf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Magnetic diffraction: Exploring hidden magnetic </a:t>
            </a:r>
            <a:r>
              <a:rPr lang="en-GB" b="1" dirty="0" smtClean="0"/>
              <a:t>symmetries</a:t>
            </a:r>
            <a:endParaRPr lang="en-GB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44000" y="4134808"/>
            <a:ext cx="8841600" cy="1166400"/>
          </a:xfrm>
        </p:spPr>
        <p:txBody>
          <a:bodyPr/>
          <a:lstStyle/>
          <a:p>
            <a:r>
              <a:rPr lang="en-GB" dirty="0"/>
              <a:t>Johan </a:t>
            </a:r>
            <a:r>
              <a:rPr lang="en-GB" dirty="0" smtClean="0"/>
              <a:t>Cedervall</a:t>
            </a:r>
          </a:p>
          <a:p>
            <a:r>
              <a:rPr lang="en-US" dirty="0" smtClean="0"/>
              <a:t>johan.cedervall@mmk.su.se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 descr="Bildresultat för isis neutron logo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4" b="24656"/>
          <a:stretch/>
        </p:blipFill>
        <p:spPr bwMode="auto">
          <a:xfrm>
            <a:off x="7464152" y="5723566"/>
            <a:ext cx="3213309" cy="90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</a:t>
            </a:r>
            <a:r>
              <a:rPr lang="en-US" baseline="-25000" dirty="0" smtClean="0"/>
              <a:t>2</a:t>
            </a:r>
            <a:r>
              <a:rPr lang="en-US" dirty="0" smtClean="0"/>
              <a:t>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Integrated intensity of (1 0 0) and (0 0 1) suggests a canting of the magnetic moments above(!) T</a:t>
            </a:r>
            <a:r>
              <a:rPr lang="en-GB" baseline="-25000" dirty="0"/>
              <a:t>C</a:t>
            </a:r>
          </a:p>
          <a:p>
            <a:pPr marL="0" indent="0">
              <a:buNone/>
            </a:pPr>
            <a:r>
              <a:rPr lang="en-GB" dirty="0"/>
              <a:t>Also shown from magnetic structure refinements</a:t>
            </a:r>
          </a:p>
          <a:p>
            <a:pPr marL="0" indent="0">
              <a:buNone/>
            </a:pPr>
            <a:r>
              <a:rPr lang="en-US" dirty="0"/>
              <a:t>Supported from </a:t>
            </a:r>
            <a:r>
              <a:rPr lang="en-US" dirty="0" err="1"/>
              <a:t>Mössbauer</a:t>
            </a:r>
            <a:r>
              <a:rPr lang="en-US" dirty="0"/>
              <a:t> </a:t>
            </a:r>
            <a:r>
              <a:rPr lang="en-US" dirty="0" smtClean="0"/>
              <a:t>spectroscopy</a:t>
            </a:r>
            <a:endParaRPr lang="en-US" dirty="0"/>
          </a:p>
        </p:txBody>
      </p:sp>
      <p:pic>
        <p:nvPicPr>
          <p:cNvPr id="13" name="Picture 12" descr="Fe2P-Magmom.pdf - Adobe Acrobat Pro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" t="22740" r="1641" b="11750"/>
          <a:stretch/>
        </p:blipFill>
        <p:spPr>
          <a:xfrm>
            <a:off x="757973" y="2924944"/>
            <a:ext cx="8900335" cy="33999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11424" y="6517034"/>
            <a:ext cx="6929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J. Cedervall </a:t>
            </a:r>
            <a:r>
              <a:rPr lang="sv-SE" sz="1400" i="1" dirty="0" smtClean="0"/>
              <a:t>et al. </a:t>
            </a:r>
            <a:r>
              <a:rPr lang="sv-SE" sz="1400" dirty="0" smtClean="0"/>
              <a:t>Physical </a:t>
            </a:r>
            <a:r>
              <a:rPr lang="en-US" sz="1400" dirty="0" smtClean="0"/>
              <a:t>Review B 99 (2019) 174437</a:t>
            </a: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139637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</a:t>
            </a:r>
            <a:r>
              <a:rPr lang="en-US" baseline="-25000" dirty="0" smtClean="0"/>
              <a:t>2</a:t>
            </a:r>
            <a:r>
              <a:rPr lang="en-US" dirty="0" smtClean="0"/>
              <a:t>P </a:t>
            </a:r>
            <a:r>
              <a:rPr lang="en-SE" dirty="0" smtClean="0"/>
              <a:t>–</a:t>
            </a:r>
            <a:r>
              <a:rPr lang="en-US" dirty="0" smtClean="0"/>
              <a:t> magnetic structure solution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k</a:t>
            </a:r>
            <a:r>
              <a:rPr lang="en-US" dirty="0" smtClean="0"/>
              <a:t>-vector = (000) and ferromagnetic</a:t>
            </a:r>
          </a:p>
          <a:p>
            <a:pPr marL="0" indent="0">
              <a:buNone/>
            </a:pPr>
            <a:r>
              <a:rPr lang="en-US" dirty="0" smtClean="0"/>
              <a:t>Combining two irreproducible representations gives a solution for the magnetic moment in the </a:t>
            </a:r>
            <a:r>
              <a:rPr lang="en-US" i="1" dirty="0" smtClean="0"/>
              <a:t>ac</a:t>
            </a:r>
            <a:r>
              <a:rPr lang="en-US" dirty="0" smtClean="0"/>
              <a:t>-plane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11424" y="6517034"/>
            <a:ext cx="6929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J. Cedervall </a:t>
            </a:r>
            <a:r>
              <a:rPr lang="sv-SE" sz="1400" i="1" dirty="0" smtClean="0"/>
              <a:t>et al. </a:t>
            </a:r>
            <a:r>
              <a:rPr lang="sv-SE" sz="1400" dirty="0" smtClean="0"/>
              <a:t>Physical </a:t>
            </a:r>
            <a:r>
              <a:rPr lang="en-US" sz="1400" dirty="0" smtClean="0"/>
              <a:t>Review B 99 (2019) 174437</a:t>
            </a:r>
            <a:endParaRPr lang="sv-SE" sz="1400" dirty="0"/>
          </a:p>
        </p:txBody>
      </p:sp>
      <p:pic>
        <p:nvPicPr>
          <p:cNvPr id="6" name="Picture 5" descr="Fe2P-structure.pdf - Adobe Acrobat Pr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8" t="13916" r="39225" b="2084"/>
          <a:stretch/>
        </p:blipFill>
        <p:spPr>
          <a:xfrm rot="5400000">
            <a:off x="9467052" y="-1066796"/>
            <a:ext cx="1658152" cy="37917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2780928"/>
            <a:ext cx="6288697" cy="315131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783632" y="4437112"/>
            <a:ext cx="0" cy="360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575720" y="4437112"/>
            <a:ext cx="0" cy="360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961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</a:t>
            </a:r>
            <a:r>
              <a:rPr lang="en-US" baseline="-25000" dirty="0" smtClean="0"/>
              <a:t>2</a:t>
            </a:r>
            <a:r>
              <a:rPr lang="en-US" dirty="0" smtClean="0"/>
              <a:t>P </a:t>
            </a:r>
            <a:r>
              <a:rPr lang="en-SE" dirty="0" smtClean="0"/>
              <a:t>–</a:t>
            </a:r>
            <a:r>
              <a:rPr lang="en-US" dirty="0" smtClean="0"/>
              <a:t> magnetic structure solution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New measurements were performed using the beamline </a:t>
            </a:r>
            <a:r>
              <a:rPr lang="en-US" dirty="0" err="1" smtClean="0"/>
              <a:t>Polaris@ISIS</a:t>
            </a:r>
            <a:r>
              <a:rPr lang="en-US" dirty="0" smtClean="0"/>
              <a:t> with ambition of analyzing the magnetic short range order using </a:t>
            </a:r>
            <a:r>
              <a:rPr lang="en-US" dirty="0" err="1" smtClean="0"/>
              <a:t>mPDF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Magnetic models from IN5 could not be reproduced</a:t>
            </a:r>
          </a:p>
          <a:p>
            <a:pPr lvl="1"/>
            <a:r>
              <a:rPr lang="en-US" dirty="0" smtClean="0"/>
              <a:t>Magnetic space groups were analyzed instead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Fe2P-structure.pdf - Adobe Acrobat Pro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8" t="13916" r="39225" b="2084"/>
          <a:stretch/>
        </p:blipFill>
        <p:spPr>
          <a:xfrm rot="5400000">
            <a:off x="9932791" y="-884463"/>
            <a:ext cx="1374746" cy="31436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2996952"/>
            <a:ext cx="8424936" cy="3643543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7824192" y="4221088"/>
            <a:ext cx="57606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400256" y="4036422"/>
            <a:ext cx="3777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Supports only directions along </a:t>
            </a:r>
            <a:r>
              <a:rPr lang="en-US" i="1" dirty="0" smtClean="0"/>
              <a:t>c</a:t>
            </a:r>
            <a:r>
              <a:rPr lang="en-US" dirty="0" smtClean="0"/>
              <a:t>, or </a:t>
            </a:r>
            <a:r>
              <a:rPr lang="en-US" i="1" dirty="0" smtClean="0"/>
              <a:t>ab</a:t>
            </a:r>
            <a:endParaRPr lang="en-GB" i="1" dirty="0"/>
          </a:p>
        </p:txBody>
      </p:sp>
      <p:sp>
        <p:nvSpPr>
          <p:cNvPr id="13" name="Oval 12"/>
          <p:cNvSpPr/>
          <p:nvPr/>
        </p:nvSpPr>
        <p:spPr>
          <a:xfrm>
            <a:off x="2639616" y="4725144"/>
            <a:ext cx="864096" cy="5760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1818545" y="4725144"/>
            <a:ext cx="864096" cy="5760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34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</a:t>
            </a:r>
            <a:r>
              <a:rPr lang="en-US" baseline="-25000" dirty="0" smtClean="0"/>
              <a:t>2</a:t>
            </a:r>
            <a:r>
              <a:rPr lang="en-US" dirty="0" smtClean="0"/>
              <a:t>P </a:t>
            </a:r>
            <a:r>
              <a:rPr lang="en-SE" dirty="0" smtClean="0"/>
              <a:t>–</a:t>
            </a:r>
            <a:r>
              <a:rPr lang="en-US" dirty="0" smtClean="0"/>
              <a:t> magnetic structure solution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The space groups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31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 smtClean="0"/>
                  <a:t> were both tested</a:t>
                </a:r>
              </a:p>
              <a:p>
                <a:r>
                  <a:rPr lang="en-US" dirty="0" smtClean="0"/>
                  <a:t>Similar</a:t>
                </a:r>
                <a:r>
                  <a:rPr lang="en-US" dirty="0"/>
                  <a:t>, indistinguishable </a:t>
                </a:r>
                <a:r>
                  <a:rPr lang="en-US" dirty="0" smtClean="0"/>
                  <a:t>magnetic structure solutions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75" t="-2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Fe2P-structure.pdf - Adobe Acrobat Pr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8" t="13916" r="39225" b="2084"/>
          <a:stretch/>
        </p:blipFill>
        <p:spPr>
          <a:xfrm rot="5400000">
            <a:off x="9932791" y="-884463"/>
            <a:ext cx="1374746" cy="31436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73" y="2348880"/>
            <a:ext cx="6141385" cy="40942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2444305"/>
            <a:ext cx="4513756" cy="18487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666" y="4265066"/>
            <a:ext cx="4510185" cy="18473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673120" y="2378597"/>
                <a:ext cx="8899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31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3120" y="2378597"/>
                <a:ext cx="88998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698383" y="4293096"/>
                <a:ext cx="8394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𝑃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8383" y="4293096"/>
                <a:ext cx="83946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63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</a:t>
            </a:r>
            <a:r>
              <a:rPr lang="en-US" baseline="-25000" dirty="0" smtClean="0"/>
              <a:t>2</a:t>
            </a:r>
            <a:r>
              <a:rPr lang="en-US" dirty="0" smtClean="0"/>
              <a:t>P - 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Canting close to T</a:t>
            </a:r>
            <a:r>
              <a:rPr lang="en-US" baseline="-25000" dirty="0" smtClean="0"/>
              <a:t>C</a:t>
            </a:r>
            <a:r>
              <a:rPr lang="en-US" dirty="0" smtClean="0"/>
              <a:t> is observed using both </a:t>
            </a:r>
            <a:r>
              <a:rPr lang="en-US" dirty="0" err="1" smtClean="0"/>
              <a:t>irreps</a:t>
            </a:r>
            <a:r>
              <a:rPr lang="en-US" dirty="0" smtClean="0"/>
              <a:t>. and magnetic space groups</a:t>
            </a:r>
          </a:p>
          <a:p>
            <a:r>
              <a:rPr lang="en-US" dirty="0" smtClean="0"/>
              <a:t>Magnetic moments are comparable to </a:t>
            </a:r>
            <a:r>
              <a:rPr lang="en-US" dirty="0" err="1" smtClean="0"/>
              <a:t>magnetometry</a:t>
            </a:r>
            <a:r>
              <a:rPr lang="en-US" dirty="0" smtClean="0"/>
              <a:t> results independent of magnetic structure model</a:t>
            </a:r>
          </a:p>
          <a:p>
            <a:r>
              <a:rPr lang="en-US" dirty="0" smtClean="0"/>
              <a:t>Magnetic space group models suggest that one of the iron sites in the structure loses its magnetic moment before the other</a:t>
            </a:r>
          </a:p>
          <a:p>
            <a:pPr lvl="1"/>
            <a:r>
              <a:rPr lang="en-US" dirty="0"/>
              <a:t>Has been previously suggested by DFT </a:t>
            </a:r>
            <a:r>
              <a:rPr lang="en-US" dirty="0" smtClean="0"/>
              <a:t>calculations</a:t>
            </a:r>
            <a:br>
              <a:rPr lang="en-US" dirty="0" smtClean="0"/>
            </a:br>
            <a:r>
              <a:rPr lang="en-US" sz="1400" dirty="0" smtClean="0"/>
              <a:t>E</a:t>
            </a:r>
            <a:r>
              <a:rPr lang="en-US" sz="1400" dirty="0"/>
              <a:t>. K. </a:t>
            </a:r>
            <a:r>
              <a:rPr lang="en-US" sz="1400" dirty="0" smtClean="0"/>
              <a:t>Delczeg-</a:t>
            </a:r>
            <a:r>
              <a:rPr lang="en-US" sz="1400" dirty="0" err="1" smtClean="0"/>
              <a:t>Czirjak</a:t>
            </a:r>
            <a:r>
              <a:rPr lang="en-US" sz="1400" dirty="0" smtClean="0"/>
              <a:t> </a:t>
            </a:r>
            <a:r>
              <a:rPr lang="en-US" sz="1400" i="1" dirty="0" smtClean="0"/>
              <a:t>et al.</a:t>
            </a:r>
            <a:r>
              <a:rPr lang="en-US" sz="1400" dirty="0" smtClean="0"/>
              <a:t> Physical Review </a:t>
            </a:r>
            <a:r>
              <a:rPr lang="en-US" sz="1400" dirty="0"/>
              <a:t>B </a:t>
            </a:r>
            <a:r>
              <a:rPr lang="en-US" sz="1400" dirty="0" smtClean="0"/>
              <a:t>82 (2010) </a:t>
            </a:r>
            <a:r>
              <a:rPr lang="en-US" sz="1400" dirty="0"/>
              <a:t>085103</a:t>
            </a:r>
          </a:p>
          <a:p>
            <a:endParaRPr lang="en-US" dirty="0"/>
          </a:p>
          <a:p>
            <a:r>
              <a:rPr lang="en-US" dirty="0" smtClean="0"/>
              <a:t>To fully resolve the magnetic structure, single crystal neutron diffraction must be employed</a:t>
            </a:r>
          </a:p>
          <a:p>
            <a:pPr lvl="1"/>
            <a:r>
              <a:rPr lang="en-US" dirty="0" smtClean="0"/>
              <a:t>Requires big(!) samples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8299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Mn</a:t>
            </a:r>
            <a:r>
              <a:rPr lang="en-US" baseline="-25000" dirty="0" smtClean="0"/>
              <a:t>3</a:t>
            </a:r>
            <a:r>
              <a:rPr lang="en-US" i="1" dirty="0" smtClean="0"/>
              <a:t>M</a:t>
            </a:r>
            <a:r>
              <a:rPr lang="en-US" baseline="-25000" dirty="0" smtClean="0"/>
              <a:t>20</a:t>
            </a:r>
            <a:r>
              <a:rPr lang="en-US" i="1" dirty="0" smtClean="0"/>
              <a:t>X</a:t>
            </a:r>
            <a:r>
              <a:rPr lang="en-US" baseline="-25000" dirty="0" smtClean="0"/>
              <a:t>6</a:t>
            </a:r>
            <a:endParaRPr lang="en-GB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57973" y="1310400"/>
                <a:ext cx="6058107" cy="43164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Cr</a:t>
                </a:r>
                <a:r>
                  <a:rPr lang="en-US" baseline="-25000" dirty="0" smtClean="0"/>
                  <a:t>23</a:t>
                </a:r>
                <a:r>
                  <a:rPr lang="en-US" dirty="0" smtClean="0"/>
                  <a:t>C</a:t>
                </a:r>
                <a:r>
                  <a:rPr lang="en-US" baseline="-25000" dirty="0" smtClean="0"/>
                  <a:t>6</a:t>
                </a:r>
                <a:r>
                  <a:rPr lang="en-US" dirty="0" smtClean="0"/>
                  <a:t>-type structure, S.G.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𝐹𝑚</m:t>
                    </m:r>
                    <m:acc>
                      <m:accPr>
                        <m:chr m:val="̅"/>
                        <m:ctrlPr>
                          <a:rPr lang="en-SE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 smtClean="0"/>
                  <a:t> </a:t>
                </a:r>
                <a:endParaRPr lang="en-GB" dirty="0"/>
              </a:p>
              <a:p>
                <a:pPr marL="0" indent="0">
                  <a:buNone/>
                </a:pPr>
                <a:r>
                  <a:rPr lang="en-US" dirty="0" smtClean="0"/>
                  <a:t>Can adopt plenty of elements on both </a:t>
                </a:r>
                <a:r>
                  <a:rPr lang="en-US" i="1" dirty="0" smtClean="0"/>
                  <a:t>M</a:t>
                </a:r>
                <a:r>
                  <a:rPr lang="en-US" dirty="0" smtClean="0"/>
                  <a:t> and </a:t>
                </a:r>
                <a:r>
                  <a:rPr lang="en-US" i="1" dirty="0" smtClean="0"/>
                  <a:t>X</a:t>
                </a:r>
                <a:r>
                  <a:rPr lang="en-US" dirty="0" smtClean="0"/>
                  <a:t> sites</a:t>
                </a:r>
              </a:p>
              <a:p>
                <a:pPr marL="0" indent="0">
                  <a:buNone/>
                </a:pPr>
                <a:r>
                  <a:rPr lang="en-US" dirty="0" smtClean="0"/>
                  <a:t>Magnetic and structural properties determined on both intermixing on the metal positions as well as the distances between the magnetic atoms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Mn</a:t>
                </a:r>
                <a:r>
                  <a:rPr lang="en-US" baseline="-25000" dirty="0" smtClean="0"/>
                  <a:t>3</a:t>
                </a:r>
                <a:r>
                  <a:rPr lang="en-US" dirty="0" smtClean="0"/>
                  <a:t>Ni</a:t>
                </a:r>
                <a:r>
                  <a:rPr lang="en-US" baseline="-25000" dirty="0" smtClean="0"/>
                  <a:t>20</a:t>
                </a:r>
                <a:r>
                  <a:rPr lang="en-US" dirty="0" smtClean="0"/>
                  <a:t>P</a:t>
                </a:r>
                <a:r>
                  <a:rPr lang="en-US" baseline="-25000" dirty="0" smtClean="0"/>
                  <a:t>6</a:t>
                </a:r>
                <a:r>
                  <a:rPr lang="en-US" dirty="0" smtClean="0"/>
                  <a:t> and Mn</a:t>
                </a:r>
                <a:r>
                  <a:rPr lang="en-US" baseline="-25000" dirty="0" smtClean="0"/>
                  <a:t>3</a:t>
                </a:r>
                <a:r>
                  <a:rPr lang="en-US" dirty="0" smtClean="0"/>
                  <a:t>Co</a:t>
                </a:r>
                <a:r>
                  <a:rPr lang="en-US" baseline="-25000" dirty="0" smtClean="0"/>
                  <a:t>20</a:t>
                </a:r>
                <a:r>
                  <a:rPr lang="en-US" dirty="0" smtClean="0"/>
                  <a:t>B</a:t>
                </a:r>
                <a:r>
                  <a:rPr lang="en-US" baseline="-25000" dirty="0" smtClean="0"/>
                  <a:t>6</a:t>
                </a:r>
                <a:r>
                  <a:rPr lang="en-US" dirty="0" smtClean="0"/>
                  <a:t> will be illustrated here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7973" y="1310400"/>
                <a:ext cx="6058107" cy="4316400"/>
              </a:xfrm>
              <a:blipFill>
                <a:blip r:embed="rId2"/>
                <a:stretch>
                  <a:fillRect l="-1006" t="-282" r="-8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323174"/>
            <a:ext cx="4858367" cy="432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8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Mn</a:t>
            </a:r>
            <a:r>
              <a:rPr lang="en-US" baseline="-25000" dirty="0" smtClean="0"/>
              <a:t>3</a:t>
            </a:r>
            <a:r>
              <a:rPr lang="en-US" dirty="0" smtClean="0"/>
              <a:t>Ni</a:t>
            </a:r>
            <a:r>
              <a:rPr lang="en-US" baseline="-25000" dirty="0" smtClean="0"/>
              <a:t>20</a:t>
            </a:r>
            <a:r>
              <a:rPr lang="en-US" dirty="0" smtClean="0"/>
              <a:t>P</a:t>
            </a:r>
            <a:r>
              <a:rPr lang="en-US" baseline="-25000" dirty="0" smtClean="0"/>
              <a:t>6</a:t>
            </a:r>
            <a:endParaRPr lang="en-GB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973" y="1310400"/>
            <a:ext cx="6058107" cy="4316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Mn</a:t>
            </a:r>
            <a:r>
              <a:rPr lang="en-US" baseline="-25000" dirty="0" smtClean="0"/>
              <a:t>3</a:t>
            </a:r>
            <a:r>
              <a:rPr lang="en-US" dirty="0" smtClean="0"/>
              <a:t>Pd</a:t>
            </a:r>
            <a:r>
              <a:rPr lang="en-US" baseline="-25000" dirty="0" smtClean="0"/>
              <a:t>20</a:t>
            </a:r>
            <a:r>
              <a:rPr lang="en-US" dirty="0" smtClean="0"/>
              <a:t>P</a:t>
            </a:r>
            <a:r>
              <a:rPr lang="en-US" baseline="-25000" dirty="0" smtClean="0"/>
              <a:t>6</a:t>
            </a:r>
            <a:r>
              <a:rPr lang="en-US" dirty="0" smtClean="0"/>
              <a:t> is ferromagnetic</a:t>
            </a:r>
            <a:endParaRPr lang="en-GB" dirty="0"/>
          </a:p>
          <a:p>
            <a:pPr marL="0" indent="0">
              <a:buNone/>
            </a:pPr>
            <a:r>
              <a:rPr lang="en-GB" sz="1050" dirty="0"/>
              <a:t>T. Eriksson</a:t>
            </a:r>
            <a:r>
              <a:rPr lang="en-GB" sz="1050" dirty="0" smtClean="0"/>
              <a:t>, </a:t>
            </a:r>
            <a:r>
              <a:rPr lang="en-GB" sz="1050" i="1" dirty="0" smtClean="0"/>
              <a:t>et al.</a:t>
            </a:r>
            <a:r>
              <a:rPr lang="en-GB" sz="1050" dirty="0" smtClean="0"/>
              <a:t> </a:t>
            </a:r>
            <a:r>
              <a:rPr lang="en-US" sz="1050" dirty="0"/>
              <a:t>Journal of Magnetism and Magnetic </a:t>
            </a:r>
            <a:r>
              <a:rPr lang="en-US" sz="1050" dirty="0" smtClean="0"/>
              <a:t>Materials 308 (2007) 203-209</a:t>
            </a:r>
            <a:endParaRPr lang="en-GB" sz="1050" dirty="0"/>
          </a:p>
          <a:p>
            <a:pPr marL="0" indent="0">
              <a:buNone/>
            </a:pPr>
            <a:r>
              <a:rPr lang="en-US" dirty="0" smtClean="0"/>
              <a:t>Substitutions of </a:t>
            </a:r>
            <a:r>
              <a:rPr lang="en-US" dirty="0" err="1" smtClean="0"/>
              <a:t>Pd</a:t>
            </a:r>
            <a:r>
              <a:rPr lang="en-US" dirty="0" smtClean="0"/>
              <a:t> to Ni gives a more complex magnetization curve</a:t>
            </a:r>
          </a:p>
          <a:p>
            <a:pPr marL="0" indent="0">
              <a:buNone/>
            </a:pPr>
            <a:r>
              <a:rPr lang="en-US" dirty="0" smtClean="0"/>
              <a:t>Only difference is the </a:t>
            </a:r>
            <a:r>
              <a:rPr lang="en-US" dirty="0" err="1" smtClean="0"/>
              <a:t>Mn-Mn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distance</a:t>
            </a:r>
            <a:endParaRPr lang="en-GB" dirty="0"/>
          </a:p>
        </p:txBody>
      </p:sp>
      <p:pic>
        <p:nvPicPr>
          <p:cNvPr id="5" name="Bildobjekt 8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5159896" y="3068960"/>
            <a:ext cx="3708385" cy="36169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915" y="188641"/>
            <a:ext cx="3134178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9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Complex magnetism in Mn</a:t>
            </a:r>
            <a:r>
              <a:rPr lang="sv-SE" baseline="-25000" dirty="0" smtClean="0"/>
              <a:t>3</a:t>
            </a:r>
            <a:r>
              <a:rPr lang="sv-SE" dirty="0" smtClean="0"/>
              <a:t>Ni</a:t>
            </a:r>
            <a:r>
              <a:rPr lang="sv-SE" baseline="-25000" dirty="0" smtClean="0"/>
              <a:t>20</a:t>
            </a:r>
            <a:r>
              <a:rPr lang="sv-SE" dirty="0" smtClean="0"/>
              <a:t>P</a:t>
            </a:r>
            <a:r>
              <a:rPr lang="sv-SE" baseline="-25000" dirty="0" smtClean="0"/>
              <a:t>6</a:t>
            </a:r>
            <a:endParaRPr lang="sv-SE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39101" y="3767138"/>
            <a:ext cx="3890962" cy="1704974"/>
          </a:xfrm>
        </p:spPr>
        <p:txBody>
          <a:bodyPr/>
          <a:lstStyle/>
          <a:p>
            <a:pPr marL="0" indent="0">
              <a:buNone/>
            </a:pPr>
            <a:r>
              <a:rPr lang="sv-SE" dirty="0" smtClean="0"/>
              <a:t>3 magnetic transitions</a:t>
            </a:r>
          </a:p>
          <a:p>
            <a:pPr marL="0" indent="0">
              <a:buNone/>
            </a:pPr>
            <a:r>
              <a:rPr lang="sv-SE" dirty="0" smtClean="0"/>
              <a:t>= 3 magnetic structures</a:t>
            </a:r>
          </a:p>
          <a:p>
            <a:pPr marL="0" indent="0">
              <a:buNone/>
            </a:pPr>
            <a:r>
              <a:rPr lang="sv-SE" dirty="0" smtClean="0"/>
              <a:t>at 30, 26 and below 20 K 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3002" y="-26070"/>
            <a:ext cx="2823788" cy="2521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87" y="1779144"/>
            <a:ext cx="6777437" cy="44288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9098" y="6500813"/>
            <a:ext cx="6929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J. Cedervall </a:t>
            </a:r>
            <a:r>
              <a:rPr lang="sv-SE" sz="1400" i="1" dirty="0" smtClean="0"/>
              <a:t>et al.</a:t>
            </a:r>
            <a:r>
              <a:rPr lang="sv-SE" sz="1400" dirty="0" smtClean="0"/>
              <a:t> </a:t>
            </a:r>
            <a:r>
              <a:rPr lang="sv-SE" sz="1400" dirty="0"/>
              <a:t>Journal </a:t>
            </a:r>
            <a:r>
              <a:rPr lang="sv-SE" sz="1400" dirty="0" smtClean="0"/>
              <a:t>of Solid State Chemistry 237 (2016) 343–348</a:t>
            </a: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2741440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Complex magnetism in Mn</a:t>
            </a:r>
            <a:r>
              <a:rPr lang="sv-SE" baseline="-25000" dirty="0" smtClean="0"/>
              <a:t>3</a:t>
            </a:r>
            <a:r>
              <a:rPr lang="sv-SE" dirty="0" smtClean="0"/>
              <a:t>Ni</a:t>
            </a:r>
            <a:r>
              <a:rPr lang="sv-SE" baseline="-25000" dirty="0" smtClean="0"/>
              <a:t>20</a:t>
            </a:r>
            <a:r>
              <a:rPr lang="sv-SE" dirty="0" smtClean="0"/>
              <a:t>P</a:t>
            </a:r>
            <a:r>
              <a:rPr lang="sv-SE" baseline="-25000" dirty="0" smtClean="0"/>
              <a:t>6</a:t>
            </a:r>
            <a:endParaRPr lang="sv-SE" baseline="-25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07292" y="4459694"/>
            <a:ext cx="2881312" cy="2933700"/>
          </a:xfrm>
        </p:spPr>
        <p:txBody>
          <a:bodyPr/>
          <a:lstStyle/>
          <a:p>
            <a:pPr marL="0" indent="0">
              <a:buNone/>
            </a:pPr>
            <a:r>
              <a:rPr lang="sv-SE" dirty="0" smtClean="0"/>
              <a:t>30 K</a:t>
            </a:r>
          </a:p>
          <a:p>
            <a:pPr marL="0" indent="0">
              <a:buNone/>
            </a:pPr>
            <a:r>
              <a:rPr lang="sv-SE" dirty="0" smtClean="0"/>
              <a:t>26 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359" y="10707"/>
            <a:ext cx="2823788" cy="2521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053" y="2532457"/>
            <a:ext cx="2822400" cy="18443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9098" y="6500813"/>
            <a:ext cx="6929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J. Cedervall </a:t>
            </a:r>
            <a:r>
              <a:rPr lang="sv-SE" sz="1400" i="1" dirty="0" smtClean="0"/>
              <a:t>et al.</a:t>
            </a:r>
            <a:r>
              <a:rPr lang="sv-SE" sz="1400" dirty="0" smtClean="0"/>
              <a:t> </a:t>
            </a:r>
            <a:r>
              <a:rPr lang="sv-SE" sz="1400" dirty="0"/>
              <a:t>Journal </a:t>
            </a:r>
            <a:r>
              <a:rPr lang="sv-SE" sz="1400" dirty="0" smtClean="0"/>
              <a:t>of Solid State Chemistry 237 (2016) 343–348</a:t>
            </a:r>
            <a:endParaRPr lang="sv-SE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156" y="1624900"/>
            <a:ext cx="2823788" cy="2579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0693" y="1609688"/>
            <a:ext cx="2823788" cy="489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24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Complex magnetism in Mn</a:t>
            </a:r>
            <a:r>
              <a:rPr lang="sv-SE" baseline="-25000" dirty="0" smtClean="0"/>
              <a:t>3</a:t>
            </a:r>
            <a:r>
              <a:rPr lang="sv-SE" dirty="0" smtClean="0"/>
              <a:t>Ni</a:t>
            </a:r>
            <a:r>
              <a:rPr lang="sv-SE" baseline="-25000" dirty="0" smtClean="0"/>
              <a:t>20</a:t>
            </a:r>
            <a:r>
              <a:rPr lang="sv-SE" dirty="0" smtClean="0"/>
              <a:t>P</a:t>
            </a:r>
            <a:r>
              <a:rPr lang="sv-SE" baseline="-25000" dirty="0" smtClean="0"/>
              <a:t>6</a:t>
            </a:r>
            <a:endParaRPr lang="sv-SE" baseline="-25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07292" y="4459694"/>
            <a:ext cx="2881312" cy="2933700"/>
          </a:xfrm>
        </p:spPr>
        <p:txBody>
          <a:bodyPr/>
          <a:lstStyle/>
          <a:p>
            <a:pPr marL="0" indent="0">
              <a:buNone/>
            </a:pPr>
            <a:r>
              <a:rPr lang="sv-SE" dirty="0" smtClean="0"/>
              <a:t>30 K</a:t>
            </a:r>
          </a:p>
          <a:p>
            <a:pPr marL="0" indent="0">
              <a:buNone/>
            </a:pPr>
            <a:r>
              <a:rPr lang="sv-SE" dirty="0" smtClean="0"/>
              <a:t>26 K</a:t>
            </a:r>
          </a:p>
          <a:p>
            <a:pPr marL="0" indent="0">
              <a:buNone/>
            </a:pPr>
            <a:r>
              <a:rPr lang="sv-SE" dirty="0" smtClean="0"/>
              <a:t>&lt;20 K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359" y="10707"/>
            <a:ext cx="2823788" cy="2521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053" y="2532457"/>
            <a:ext cx="2822400" cy="18443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9098" y="6500813"/>
            <a:ext cx="6929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J. Cedervall </a:t>
            </a:r>
            <a:r>
              <a:rPr lang="sv-SE" sz="1400" i="1" dirty="0" smtClean="0"/>
              <a:t>et al.</a:t>
            </a:r>
            <a:r>
              <a:rPr lang="sv-SE" sz="1400" dirty="0" smtClean="0"/>
              <a:t> </a:t>
            </a:r>
            <a:r>
              <a:rPr lang="sv-SE" sz="1400" dirty="0"/>
              <a:t>Journal </a:t>
            </a:r>
            <a:r>
              <a:rPr lang="sv-SE" sz="1400" dirty="0" smtClean="0"/>
              <a:t>of Solid State Chemistry 237 (2016) 343–348</a:t>
            </a:r>
            <a:endParaRPr lang="sv-SE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664" y="1611958"/>
            <a:ext cx="5857875" cy="498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28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974" y="337989"/>
            <a:ext cx="10561173" cy="795600"/>
          </a:xfrm>
        </p:spPr>
        <p:txBody>
          <a:bodyPr/>
          <a:lstStyle/>
          <a:p>
            <a:r>
              <a:rPr lang="en-US" dirty="0" smtClean="0"/>
              <a:t>Magnetic materials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4" descr="C:\Users\johce985\Documents\Lic\Presentation\top-freezer-refrigerato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1" r="24196"/>
          <a:stretch/>
        </p:blipFill>
        <p:spPr bwMode="auto">
          <a:xfrm>
            <a:off x="3863752" y="1334013"/>
            <a:ext cx="3105779" cy="544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CE.pdf - Adobe Acrobat Pro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4" t="12416" r="21273" b="1583"/>
          <a:stretch/>
        </p:blipFill>
        <p:spPr>
          <a:xfrm>
            <a:off x="6960096" y="1647601"/>
            <a:ext cx="4469294" cy="37256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73" y="2132856"/>
            <a:ext cx="1004033" cy="1829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6515" y="2132856"/>
            <a:ext cx="1899309" cy="13273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5127" y="4109728"/>
            <a:ext cx="1851618" cy="9339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0202" y="5441507"/>
            <a:ext cx="1585967" cy="102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4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Ferromagnetism in Mn</a:t>
            </a:r>
            <a:r>
              <a:rPr lang="en-US" baseline="-25000" dirty="0"/>
              <a:t>3</a:t>
            </a:r>
            <a:r>
              <a:rPr lang="en-US" dirty="0"/>
              <a:t>Co</a:t>
            </a:r>
            <a:r>
              <a:rPr lang="en-US" baseline="-25000" dirty="0"/>
              <a:t>20</a:t>
            </a:r>
            <a:r>
              <a:rPr lang="en-US" dirty="0"/>
              <a:t>B</a:t>
            </a:r>
            <a:r>
              <a:rPr lang="en-US" baseline="-25000" dirty="0"/>
              <a:t>6</a:t>
            </a:r>
            <a:r>
              <a:rPr lang="en-US" dirty="0"/>
              <a:t>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973" y="1310400"/>
            <a:ext cx="5122003" cy="4316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Possibly stronger magnetic interactions compared to Mn</a:t>
            </a:r>
            <a:r>
              <a:rPr lang="en-US" baseline="-25000" dirty="0"/>
              <a:t>3</a:t>
            </a:r>
            <a:r>
              <a:rPr lang="en-US" dirty="0"/>
              <a:t>Ni</a:t>
            </a:r>
            <a:r>
              <a:rPr lang="en-US" baseline="-25000" dirty="0"/>
              <a:t>20</a:t>
            </a:r>
            <a:r>
              <a:rPr lang="en-US" dirty="0"/>
              <a:t>P</a:t>
            </a:r>
            <a:r>
              <a:rPr lang="en-US" baseline="-25000" dirty="0"/>
              <a:t>6</a:t>
            </a:r>
            <a:r>
              <a:rPr lang="en-US" dirty="0"/>
              <a:t> given the stronger magnetic element Co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err="1"/>
              <a:t>Magnetomtry</a:t>
            </a:r>
            <a:r>
              <a:rPr lang="en-US" dirty="0"/>
              <a:t> suggests a ferromagnetic ground state stable from T</a:t>
            </a:r>
            <a:r>
              <a:rPr lang="en-US" baseline="-25000" dirty="0"/>
              <a:t>C</a:t>
            </a:r>
            <a:r>
              <a:rPr lang="en-US" dirty="0"/>
              <a:t> at 540 K down to 4 K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19098" y="6500813"/>
            <a:ext cx="6929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S.R. Larsen </a:t>
            </a:r>
            <a:r>
              <a:rPr lang="sv-SE" sz="1400" i="1" dirty="0" smtClean="0"/>
              <a:t>et al.</a:t>
            </a:r>
            <a:r>
              <a:rPr lang="sv-SE" sz="1400" dirty="0" smtClean="0"/>
              <a:t> Unpublished</a:t>
            </a:r>
            <a:endParaRPr lang="sv-SE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565" y="1306720"/>
            <a:ext cx="5796698" cy="4426536"/>
          </a:xfrm>
          <a:prstGeom prst="rect">
            <a:avLst/>
          </a:prstGeom>
        </p:spPr>
      </p:pic>
      <p:pic>
        <p:nvPicPr>
          <p:cNvPr id="1026" name="Picture 2" descr="Kan vara en bild av 1 pers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4484762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21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Ferromagnetism in Mn</a:t>
            </a:r>
            <a:r>
              <a:rPr lang="en-US" baseline="-25000" dirty="0" smtClean="0"/>
              <a:t>3</a:t>
            </a:r>
            <a:r>
              <a:rPr lang="en-US" dirty="0" smtClean="0"/>
              <a:t>Co</a:t>
            </a:r>
            <a:r>
              <a:rPr lang="en-US" baseline="-25000" dirty="0" smtClean="0"/>
              <a:t>20</a:t>
            </a:r>
            <a:r>
              <a:rPr lang="en-US" dirty="0" smtClean="0"/>
              <a:t>B</a:t>
            </a:r>
            <a:r>
              <a:rPr lang="en-US" baseline="-25000" dirty="0" smtClean="0"/>
              <a:t>6</a:t>
            </a:r>
            <a:r>
              <a:rPr lang="en-US" dirty="0" smtClean="0"/>
              <a:t>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973" y="1310400"/>
            <a:ext cx="10561174" cy="4316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Crystallographic information?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623392" y="1988840"/>
            <a:ext cx="5852172" cy="4389129"/>
            <a:chOff x="623392" y="1988840"/>
            <a:chExt cx="5852172" cy="438912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92" y="1988840"/>
              <a:ext cx="5852172" cy="438912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799856" y="3849691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700 K</a:t>
              </a:r>
              <a:endParaRPr lang="en-GB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1310400"/>
            <a:ext cx="5328592" cy="42558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04112" y="5787818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Mixed metal occupancies!</a:t>
            </a:r>
            <a:endParaRPr lang="en-GB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19098" y="6500813"/>
            <a:ext cx="6929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S.R. Larsen </a:t>
            </a:r>
            <a:r>
              <a:rPr lang="sv-SE" sz="1400" i="1" dirty="0" smtClean="0"/>
              <a:t>et al.</a:t>
            </a:r>
            <a:r>
              <a:rPr lang="sv-SE" sz="1400" dirty="0" smtClean="0"/>
              <a:t> Unpublished</a:t>
            </a: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30867713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Ferromagnetism in Mn</a:t>
            </a:r>
            <a:r>
              <a:rPr lang="en-US" baseline="-25000" dirty="0" smtClean="0"/>
              <a:t>3</a:t>
            </a:r>
            <a:r>
              <a:rPr lang="en-US" dirty="0" smtClean="0"/>
              <a:t>Co</a:t>
            </a:r>
            <a:r>
              <a:rPr lang="en-US" baseline="-25000" dirty="0" smtClean="0"/>
              <a:t>20</a:t>
            </a:r>
            <a:r>
              <a:rPr lang="en-US" dirty="0" smtClean="0"/>
              <a:t>B</a:t>
            </a:r>
            <a:r>
              <a:rPr lang="en-US" baseline="-25000" dirty="0" smtClean="0"/>
              <a:t>6</a:t>
            </a:r>
            <a:r>
              <a:rPr lang="en-US" dirty="0" smtClean="0"/>
              <a:t>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973" y="1310400"/>
            <a:ext cx="10561174" cy="4316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k</a:t>
            </a:r>
            <a:r>
              <a:rPr lang="en-US" dirty="0" smtClean="0"/>
              <a:t>-vector = (0 0 0)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2783632" y="1736812"/>
            <a:ext cx="6768752" cy="5076564"/>
            <a:chOff x="407368" y="2348880"/>
            <a:chExt cx="5852172" cy="438912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68" y="2348880"/>
              <a:ext cx="5852172" cy="438912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871864" y="3861048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6 K</a:t>
              </a:r>
              <a:endParaRPr lang="en-GB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19098" y="6500813"/>
            <a:ext cx="6929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S.R. Larsen </a:t>
            </a:r>
            <a:r>
              <a:rPr lang="sv-SE" sz="1400" i="1" dirty="0" smtClean="0"/>
              <a:t>et al.</a:t>
            </a:r>
            <a:r>
              <a:rPr lang="sv-SE" sz="1400" dirty="0" smtClean="0"/>
              <a:t> Unpublished</a:t>
            </a: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109464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12192000" cy="33704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Ferromagnetism in Mn</a:t>
            </a:r>
            <a:r>
              <a:rPr lang="en-US" baseline="-25000" dirty="0" smtClean="0"/>
              <a:t>3</a:t>
            </a:r>
            <a:r>
              <a:rPr lang="en-US" dirty="0" smtClean="0"/>
              <a:t>Co</a:t>
            </a:r>
            <a:r>
              <a:rPr lang="en-US" baseline="-25000" dirty="0" smtClean="0"/>
              <a:t>20</a:t>
            </a:r>
            <a:r>
              <a:rPr lang="en-US" dirty="0" smtClean="0"/>
              <a:t>B</a:t>
            </a:r>
            <a:r>
              <a:rPr lang="en-US" baseline="-25000" dirty="0" smtClean="0"/>
              <a:t>6</a:t>
            </a:r>
            <a:r>
              <a:rPr lang="en-US" dirty="0" smtClean="0"/>
              <a:t>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973" y="1310400"/>
            <a:ext cx="10561174" cy="4316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Magnetic space groups</a:t>
            </a:r>
            <a:endParaRPr lang="en-GB" dirty="0"/>
          </a:p>
        </p:txBody>
      </p:sp>
      <p:sp>
        <p:nvSpPr>
          <p:cNvPr id="5" name="Oval 4"/>
          <p:cNvSpPr/>
          <p:nvPr/>
        </p:nvSpPr>
        <p:spPr>
          <a:xfrm>
            <a:off x="1127448" y="3356992"/>
            <a:ext cx="864096" cy="5040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3719736" y="3356992"/>
            <a:ext cx="864096" cy="5040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9264352" y="2708920"/>
            <a:ext cx="864096" cy="5040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419098" y="6500813"/>
            <a:ext cx="6929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S.R. Larsen </a:t>
            </a:r>
            <a:r>
              <a:rPr lang="sv-SE" sz="1400" i="1" dirty="0" smtClean="0"/>
              <a:t>et al.</a:t>
            </a:r>
            <a:r>
              <a:rPr lang="sv-SE" sz="1400" dirty="0" smtClean="0"/>
              <a:t> Unpublished</a:t>
            </a: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377229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Ferromagnetism in Mn</a:t>
            </a:r>
            <a:r>
              <a:rPr lang="en-US" baseline="-25000" dirty="0"/>
              <a:t>3</a:t>
            </a:r>
            <a:r>
              <a:rPr lang="en-US" dirty="0"/>
              <a:t>Co</a:t>
            </a:r>
            <a:r>
              <a:rPr lang="en-US" baseline="-25000" dirty="0"/>
              <a:t>20</a:t>
            </a:r>
            <a:r>
              <a:rPr lang="en-US" dirty="0"/>
              <a:t>B</a:t>
            </a:r>
            <a:r>
              <a:rPr lang="en-US" baseline="-25000" dirty="0"/>
              <a:t>6</a:t>
            </a:r>
            <a:r>
              <a:rPr lang="en-US" dirty="0"/>
              <a:t>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973" y="1310400"/>
            <a:ext cx="10598400" cy="46241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3 different magnetic structure models describe the data equally well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010" y="2306603"/>
            <a:ext cx="4027960" cy="34230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720233" y="1953859"/>
                <a:ext cx="720080" cy="369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acc>
                        <m:accPr>
                          <m:chr m:val="̅"/>
                          <m:ctrlPr>
                            <a:rPr lang="en-SE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0233" y="1953859"/>
                <a:ext cx="720080" cy="369909"/>
              </a:xfrm>
              <a:prstGeom prst="rect">
                <a:avLst/>
              </a:prstGeom>
              <a:blipFill>
                <a:blip r:embed="rId3"/>
                <a:stretch>
                  <a:fillRect r="-8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43" y="2306603"/>
            <a:ext cx="4065367" cy="34225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0963"/>
            <a:ext cx="3995643" cy="3402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572675" y="1953859"/>
                <a:ext cx="931770" cy="369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2675" y="1953859"/>
                <a:ext cx="931770" cy="369909"/>
              </a:xfrm>
              <a:prstGeom prst="rect">
                <a:avLst/>
              </a:prstGeom>
              <a:blipFill>
                <a:blip r:embed="rId6"/>
                <a:stretch>
                  <a:fillRect r="-45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531936" y="2005317"/>
                <a:ext cx="12516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4/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1936" y="2005317"/>
                <a:ext cx="1251696" cy="369332"/>
              </a:xfrm>
              <a:prstGeom prst="rect">
                <a:avLst/>
              </a:prstGeom>
              <a:blipFill>
                <a:blip r:embed="rId7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2"/>
          <p:cNvSpPr txBox="1">
            <a:spLocks/>
          </p:cNvSpPr>
          <p:nvPr/>
        </p:nvSpPr>
        <p:spPr>
          <a:xfrm>
            <a:off x="757973" y="6100229"/>
            <a:ext cx="2097667" cy="462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Verdana" pitchFamily="34" charset="0"/>
              <a:buNone/>
            </a:pPr>
            <a:r>
              <a:rPr lang="en-US" dirty="0" err="1" smtClean="0"/>
              <a:t>Ferrimagnetic</a:t>
            </a:r>
            <a:r>
              <a:rPr lang="en-US" dirty="0" smtClean="0"/>
              <a:t>!</a:t>
            </a:r>
            <a:endParaRPr lang="en-GB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968377" y="6100229"/>
            <a:ext cx="5944047" cy="4624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Verdana" pitchFamily="34" charset="0"/>
              <a:buNone/>
            </a:pPr>
            <a:r>
              <a:rPr lang="en-US" dirty="0" smtClean="0"/>
              <a:t>Single crystals would solve the problem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419098" y="6500813"/>
            <a:ext cx="6929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S.R. Larsen </a:t>
            </a:r>
            <a:r>
              <a:rPr lang="sv-SE" sz="1400" i="1" dirty="0" smtClean="0"/>
              <a:t>et al.</a:t>
            </a:r>
            <a:r>
              <a:rPr lang="sv-SE" sz="1400" dirty="0" smtClean="0"/>
              <a:t> Unpublished</a:t>
            </a: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295671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Mn</a:t>
            </a:r>
            <a:r>
              <a:rPr lang="en-US" baseline="-25000" dirty="0" smtClean="0"/>
              <a:t>3</a:t>
            </a:r>
            <a:r>
              <a:rPr lang="en-US" i="1" dirty="0" smtClean="0"/>
              <a:t>M</a:t>
            </a:r>
            <a:r>
              <a:rPr lang="en-US" baseline="-25000" dirty="0" smtClean="0"/>
              <a:t>20</a:t>
            </a:r>
            <a:r>
              <a:rPr lang="en-US" i="1" dirty="0" smtClean="0"/>
              <a:t>X</a:t>
            </a:r>
            <a:r>
              <a:rPr lang="en-US" baseline="-25000" dirty="0" smtClean="0"/>
              <a:t>6 </a:t>
            </a:r>
            <a:r>
              <a:rPr lang="en-US" dirty="0" smtClean="0"/>
              <a:t>- summary</a:t>
            </a:r>
            <a:endParaRPr lang="en-GB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973" y="1310400"/>
            <a:ext cx="5626059" cy="4316400"/>
          </a:xfrm>
        </p:spPr>
        <p:txBody>
          <a:bodyPr/>
          <a:lstStyle/>
          <a:p>
            <a:r>
              <a:rPr lang="en-US" dirty="0" smtClean="0"/>
              <a:t>Atomic distances and intermixing of occupancies strongly interacts with the magnetic properties</a:t>
            </a:r>
          </a:p>
          <a:p>
            <a:r>
              <a:rPr lang="en-US" dirty="0" smtClean="0"/>
              <a:t>Type of atoms important</a:t>
            </a:r>
          </a:p>
          <a:p>
            <a:r>
              <a:rPr lang="en-US" dirty="0" smtClean="0"/>
              <a:t>Hard to distinguish similar structures using powder diffraction data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96" y="1425227"/>
            <a:ext cx="4892641" cy="41634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259041"/>
            <a:ext cx="2739102" cy="233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4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Magnetic structures</a:t>
            </a:r>
            <a:r>
              <a:rPr lang="en-GB" dirty="0"/>
              <a:t> </a:t>
            </a:r>
            <a:r>
              <a:rPr lang="en-GB" dirty="0" smtClean="0"/>
              <a:t>are not easy to determine</a:t>
            </a:r>
          </a:p>
          <a:p>
            <a:r>
              <a:rPr lang="en-US" dirty="0" smtClean="0"/>
              <a:t>Three essential input parameters when solving magnetic structures</a:t>
            </a:r>
          </a:p>
          <a:p>
            <a:pPr lvl="1"/>
            <a:r>
              <a:rPr lang="en-US" dirty="0"/>
              <a:t>Magnetic measurements</a:t>
            </a:r>
          </a:p>
          <a:p>
            <a:pPr lvl="1"/>
            <a:r>
              <a:rPr lang="en-US" dirty="0"/>
              <a:t>Crystallographic information</a:t>
            </a:r>
          </a:p>
          <a:p>
            <a:pPr lvl="1"/>
            <a:r>
              <a:rPr lang="en-US" b="1" dirty="0"/>
              <a:t>k</a:t>
            </a:r>
            <a:r>
              <a:rPr lang="en-US" dirty="0"/>
              <a:t>-vector</a:t>
            </a:r>
            <a:endParaRPr lang="en-GB" dirty="0"/>
          </a:p>
          <a:p>
            <a:r>
              <a:rPr lang="en-US" dirty="0" err="1" smtClean="0"/>
              <a:t>Irreps</a:t>
            </a:r>
            <a:r>
              <a:rPr lang="en-US" dirty="0" smtClean="0"/>
              <a:t> or MSGs?</a:t>
            </a:r>
          </a:p>
          <a:p>
            <a:pPr lvl="1"/>
            <a:r>
              <a:rPr lang="en-US" dirty="0" smtClean="0"/>
              <a:t>Two ways of describing the same thing</a:t>
            </a:r>
          </a:p>
          <a:p>
            <a:pPr lvl="1"/>
            <a:r>
              <a:rPr lang="en-US" dirty="0" smtClean="0"/>
              <a:t>Complementarity between them</a:t>
            </a:r>
            <a:endParaRPr lang="en-GB" dirty="0" smtClean="0"/>
          </a:p>
          <a:p>
            <a:r>
              <a:rPr lang="en-US" dirty="0" smtClean="0"/>
              <a:t>Detrimental for a complete understanding of the physics in the studied material</a:t>
            </a:r>
          </a:p>
          <a:p>
            <a:r>
              <a:rPr lang="en-US" dirty="0" smtClean="0"/>
              <a:t>Magnetic structures are just the beginning!</a:t>
            </a:r>
          </a:p>
        </p:txBody>
      </p:sp>
    </p:spTree>
    <p:extLst>
      <p:ext uri="{BB962C8B-B14F-4D97-AF65-F5344CB8AC3E}">
        <p14:creationId xmlns:p14="http://schemas.microsoft.com/office/powerpoint/2010/main" val="94916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4" descr="Vetenskapsrådet - Mobilit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2420888"/>
            <a:ext cx="2029668" cy="192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typer - Stiftelsen för strategisk forskn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2487033"/>
            <a:ext cx="2304256" cy="174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Bildresultat för isis neutron logo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4" b="24656"/>
          <a:stretch/>
        </p:blipFill>
        <p:spPr bwMode="auto">
          <a:xfrm>
            <a:off x="7620831" y="3085276"/>
            <a:ext cx="3213309" cy="90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ogo ILL | EIROfor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649" y="1286414"/>
            <a:ext cx="2511673" cy="177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PI, Czech Republic - IonBeamCenters.e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735" y="4221088"/>
            <a:ext cx="2857500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99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diffraction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75520" y="1451675"/>
            <a:ext cx="4319587" cy="4175125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X-rays</a:t>
            </a:r>
          </a:p>
          <a:p>
            <a:pPr marL="0" indent="0">
              <a:buFontTx/>
              <a:buNone/>
            </a:pP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Small samples</a:t>
            </a:r>
          </a:p>
          <a:p>
            <a:pPr marL="0" indent="0">
              <a:buFontTx/>
              <a:buNone/>
            </a:pP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Strong absorption</a:t>
            </a:r>
          </a:p>
          <a:p>
            <a:pPr marL="0" indent="0">
              <a:buFontTx/>
              <a:buNone/>
            </a:pP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High energy (1 Å = 12.4 </a:t>
            </a:r>
            <a:r>
              <a:rPr lang="en-US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FontTx/>
              <a:buNone/>
            </a:pP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Low penetration depth</a:t>
            </a:r>
          </a:p>
          <a:p>
            <a:pPr marL="0" indent="0">
              <a:buFontTx/>
              <a:buNone/>
            </a:pP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Light elements hard to detect</a:t>
            </a:r>
          </a:p>
          <a:p>
            <a:pPr marL="0" indent="0">
              <a:buFontTx/>
              <a:buNone/>
            </a:pP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Scattering power highly Q dependent</a:t>
            </a:r>
          </a:p>
          <a:p>
            <a:pPr marL="0" indent="0">
              <a:buFontTx/>
              <a:buNone/>
            </a:pPr>
            <a:r>
              <a:rPr lang="en-US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Neighbouring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elements cannot be discriminated</a:t>
            </a:r>
          </a:p>
          <a:p>
            <a:pPr marL="0" indent="0">
              <a:buFontTx/>
              <a:buNone/>
            </a:pP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High availability (lab)</a:t>
            </a:r>
          </a:p>
          <a:p>
            <a:pPr marL="0" indent="0">
              <a:buFontTx/>
              <a:buNone/>
            </a:pP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Cannot distinguish isotopes</a:t>
            </a:r>
          </a:p>
          <a:p>
            <a:pPr marL="0" indent="0">
              <a:buFontTx/>
              <a:buNone/>
            </a:pP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Magnetic structures not easily probed</a:t>
            </a: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166545" y="1451675"/>
            <a:ext cx="4321175" cy="4175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Neutrons</a:t>
            </a:r>
          </a:p>
          <a:p>
            <a:pPr eaLnBrk="1" hangingPunct="1"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Large samples</a:t>
            </a:r>
          </a:p>
          <a:p>
            <a:pPr eaLnBrk="1" hangingPunct="1"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Low absorption</a:t>
            </a:r>
          </a:p>
          <a:p>
            <a:pPr eaLnBrk="1" hangingPunct="1"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Low energy (1 Å = 81.81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High penetration depth</a:t>
            </a:r>
          </a:p>
          <a:p>
            <a:pPr eaLnBrk="1" hangingPunct="1"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Light elements can be seen</a:t>
            </a:r>
          </a:p>
          <a:p>
            <a:pPr eaLnBrk="1" hangingPunct="1"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Scattering power almost Q independent</a:t>
            </a:r>
          </a:p>
          <a:p>
            <a:pPr eaLnBrk="1" hangingPunct="1">
              <a:buFontTx/>
              <a:buNone/>
            </a:pP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Neighbouring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elements can be discriminated</a:t>
            </a:r>
          </a:p>
          <a:p>
            <a:pPr eaLnBrk="1" hangingPunct="1"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Low availability (large scale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fac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Isotopes can be distinguished</a:t>
            </a:r>
          </a:p>
          <a:p>
            <a:pPr eaLnBrk="1" hangingPunct="1"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Magnetic structures easily probed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10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diffraction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973" y="1310400"/>
            <a:ext cx="4689955" cy="43164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MnO</a:t>
            </a:r>
            <a:r>
              <a:rPr lang="en-US" b="1" baseline="-25000" dirty="0" smtClean="0"/>
              <a:t>2</a:t>
            </a:r>
          </a:p>
          <a:p>
            <a:pPr marL="0" indent="0">
              <a:buNone/>
            </a:pPr>
            <a:r>
              <a:rPr lang="en-GB" dirty="0" err="1" smtClean="0"/>
              <a:t>I</a:t>
            </a:r>
            <a:r>
              <a:rPr lang="en-GB" baseline="-25000" dirty="0" err="1" smtClean="0"/>
              <a:t>tot</a:t>
            </a:r>
            <a:r>
              <a:rPr lang="en-GB" dirty="0" smtClean="0"/>
              <a:t> </a:t>
            </a:r>
            <a:r>
              <a:rPr lang="en-GB" dirty="0"/>
              <a:t>= </a:t>
            </a:r>
            <a:r>
              <a:rPr lang="en-GB" dirty="0" err="1"/>
              <a:t>I</a:t>
            </a:r>
            <a:r>
              <a:rPr lang="en-GB" baseline="-25000" dirty="0" err="1"/>
              <a:t>nuclear</a:t>
            </a:r>
            <a:r>
              <a:rPr lang="en-GB" dirty="0"/>
              <a:t> + </a:t>
            </a:r>
            <a:r>
              <a:rPr lang="en-GB" dirty="0" err="1" smtClean="0"/>
              <a:t>I</a:t>
            </a:r>
            <a:r>
              <a:rPr lang="en-GB" baseline="-25000" dirty="0" err="1" smtClean="0"/>
              <a:t>magnetic</a:t>
            </a:r>
            <a:endParaRPr lang="en-GB" baseline="-25000" dirty="0" smtClean="0"/>
          </a:p>
          <a:p>
            <a:pPr marL="0" indent="0" algn="just">
              <a:buNone/>
            </a:pPr>
            <a:r>
              <a:rPr lang="en-US" dirty="0"/>
              <a:t>For ferromagnetic structures the magnetic unit cell equals the nuclear unit cell and there are extra magnetic contributions to the intensities of the reflections</a:t>
            </a:r>
          </a:p>
          <a:p>
            <a:pPr marL="0" indent="0" algn="just">
              <a:buNone/>
            </a:pPr>
            <a:r>
              <a:rPr lang="en-US" dirty="0"/>
              <a:t>For antiferromagnetic structures the magnetic unit cell is often larger than the nuclear one and there are extra pure magnetic </a:t>
            </a:r>
            <a:r>
              <a:rPr lang="en-US" dirty="0" smtClean="0"/>
              <a:t>reflections</a:t>
            </a:r>
            <a:endParaRPr lang="en-GB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474" y="283718"/>
            <a:ext cx="4825705" cy="35053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968" y="3789040"/>
            <a:ext cx="3422947" cy="297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1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diffraction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Magnetic space groups</a:t>
            </a:r>
          </a:p>
          <a:p>
            <a:r>
              <a:rPr lang="en-US" dirty="0" smtClean="0"/>
              <a:t>Similar to conventional space groups</a:t>
            </a:r>
          </a:p>
          <a:p>
            <a:r>
              <a:rPr lang="en-US" dirty="0" smtClean="0"/>
              <a:t>Adds a parameter to relay the magnetic moment behavior</a:t>
            </a:r>
          </a:p>
          <a:p>
            <a:r>
              <a:rPr lang="en-US" dirty="0" smtClean="0"/>
              <a:t>Compare</a:t>
            </a:r>
          </a:p>
          <a:p>
            <a:pPr lvl="1"/>
            <a:r>
              <a:rPr lang="en-US" i="1" dirty="0" err="1" smtClean="0"/>
              <a:t>Pnma</a:t>
            </a:r>
            <a:endParaRPr lang="en-US" i="1" dirty="0" smtClean="0"/>
          </a:p>
          <a:p>
            <a:pPr lvl="1"/>
            <a:r>
              <a:rPr lang="en-US" i="1" dirty="0" err="1" smtClean="0"/>
              <a:t>Pn’m’a</a:t>
            </a:r>
            <a:endParaRPr lang="en-US" i="1" dirty="0" smtClean="0"/>
          </a:p>
          <a:p>
            <a:r>
              <a:rPr lang="en-US" dirty="0" smtClean="0"/>
              <a:t>1651 different magnetic space groups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Irreproducible representations</a:t>
            </a:r>
          </a:p>
          <a:p>
            <a:r>
              <a:rPr lang="en-US" dirty="0" smtClean="0"/>
              <a:t>Symmetries are divided into the smallest possible representation (</a:t>
            </a:r>
            <a:r>
              <a:rPr lang="el-GR" dirty="0" smtClean="0"/>
              <a:t>Γ</a:t>
            </a:r>
            <a:r>
              <a:rPr lang="en-US" dirty="0" smtClean="0"/>
              <a:t>)</a:t>
            </a:r>
            <a:endParaRPr lang="en-GB" dirty="0"/>
          </a:p>
          <a:p>
            <a:r>
              <a:rPr lang="en-US" dirty="0" smtClean="0"/>
              <a:t>Analysis is performed and only symmetry representations that are relevant are considered</a:t>
            </a:r>
          </a:p>
          <a:p>
            <a:r>
              <a:rPr lang="en-US" dirty="0" smtClean="0"/>
              <a:t>Can build up complex models without space group restrictions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583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diffraction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For all magnetic structure solution attempts other input parameters are needed:</a:t>
            </a:r>
          </a:p>
          <a:p>
            <a:r>
              <a:rPr lang="en-US" dirty="0" smtClean="0"/>
              <a:t>Magnetic measurements</a:t>
            </a:r>
          </a:p>
          <a:p>
            <a:r>
              <a:rPr lang="en-US" dirty="0" smtClean="0"/>
              <a:t>Crystallographic information</a:t>
            </a:r>
          </a:p>
          <a:p>
            <a:r>
              <a:rPr lang="en-US" b="1" dirty="0" smtClean="0"/>
              <a:t>k</a:t>
            </a:r>
            <a:r>
              <a:rPr lang="en-US" dirty="0" smtClean="0"/>
              <a:t>-vector</a:t>
            </a:r>
            <a:endParaRPr lang="en-GB" dirty="0"/>
          </a:p>
          <a:p>
            <a:endParaRPr lang="en-GB" dirty="0"/>
          </a:p>
        </p:txBody>
      </p:sp>
      <p:pic>
        <p:nvPicPr>
          <p:cNvPr id="6" name="Picture 5" descr="Fe5SiB2-MvsT.pdf - Adobe Acrobat Pro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9" t="13750" r="26182" b="7584"/>
          <a:stretch/>
        </p:blipFill>
        <p:spPr>
          <a:xfrm>
            <a:off x="757973" y="2924944"/>
            <a:ext cx="3345130" cy="3196153"/>
          </a:xfrm>
          <a:prstGeom prst="rect">
            <a:avLst/>
          </a:prstGeom>
        </p:spPr>
      </p:pic>
      <p:pic>
        <p:nvPicPr>
          <p:cNvPr id="7" name="Picture 6" descr="Fe5PB2-structure.pdf - Adobe Acrobat Pr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1" t="12750" r="33182" b="1750"/>
          <a:stretch/>
        </p:blipFill>
        <p:spPr>
          <a:xfrm>
            <a:off x="4439816" y="2895880"/>
            <a:ext cx="2277362" cy="3254279"/>
          </a:xfrm>
          <a:prstGeom prst="rect">
            <a:avLst/>
          </a:prstGeom>
        </p:spPr>
      </p:pic>
      <p:pic>
        <p:nvPicPr>
          <p:cNvPr id="8" name="Picture 2" descr="C:\Users\johce985\Documents\Neutrondata\AlFe2B2\AlFe2B2-NPD-comparison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67"/>
          <a:stretch/>
        </p:blipFill>
        <p:spPr bwMode="auto">
          <a:xfrm>
            <a:off x="6926659" y="2954660"/>
            <a:ext cx="4392488" cy="311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26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67408" y="4005064"/>
            <a:ext cx="8840788" cy="1425575"/>
          </a:xfrm>
        </p:spPr>
        <p:txBody>
          <a:bodyPr/>
          <a:lstStyle/>
          <a:p>
            <a:r>
              <a:rPr lang="en-US" dirty="0"/>
              <a:t>Science examples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521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</a:t>
            </a:r>
            <a:r>
              <a:rPr lang="en-US" baseline="-25000" dirty="0" smtClean="0"/>
              <a:t>2</a:t>
            </a:r>
            <a:r>
              <a:rPr lang="en-US" dirty="0" smtClean="0"/>
              <a:t>P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57973" y="1310400"/>
                <a:ext cx="4545939" cy="4316400"/>
              </a:xfrm>
            </p:spPr>
            <p:txBody>
              <a:bodyPr/>
              <a:lstStyle/>
              <a:p>
                <a:r>
                  <a:rPr lang="en-US" dirty="0" smtClean="0"/>
                  <a:t>Hexagonal compound,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acc>
                      <m:accPr>
                        <m:chr m:val="̅"/>
                        <m:ctrlPr>
                          <a:rPr lang="en-SE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 smtClean="0"/>
                  <a:t> </a:t>
                </a:r>
              </a:p>
              <a:p>
                <a:r>
                  <a:rPr lang="en-US" dirty="0" smtClean="0"/>
                  <a:t>Ferromagnetic</a:t>
                </a:r>
              </a:p>
              <a:p>
                <a:r>
                  <a:rPr lang="en-US" dirty="0" smtClean="0"/>
                  <a:t>Studied for its </a:t>
                </a:r>
                <a:r>
                  <a:rPr lang="en-US" dirty="0" err="1" smtClean="0"/>
                  <a:t>magnetocaloric</a:t>
                </a:r>
                <a:r>
                  <a:rPr lang="en-US" dirty="0" smtClean="0"/>
                  <a:t> properties, which are </a:t>
                </a:r>
                <a:r>
                  <a:rPr lang="en-US" dirty="0" err="1" smtClean="0"/>
                  <a:t>tuneable</a:t>
                </a:r>
                <a:r>
                  <a:rPr lang="en-US" dirty="0" smtClean="0"/>
                  <a:t> with substitutions to </a:t>
                </a:r>
                <a:br>
                  <a:rPr lang="en-US" dirty="0" smtClean="0"/>
                </a:br>
                <a:r>
                  <a:rPr lang="en-US" dirty="0" smtClean="0"/>
                  <a:t>Fe</a:t>
                </a:r>
                <a:r>
                  <a:rPr lang="en-US" baseline="-25000" dirty="0" smtClean="0"/>
                  <a:t>1-x</a:t>
                </a:r>
                <a:r>
                  <a:rPr lang="en-US" dirty="0" smtClean="0"/>
                  <a:t>Mn</a:t>
                </a:r>
                <a:r>
                  <a:rPr lang="en-US" baseline="-25000" dirty="0" smtClean="0"/>
                  <a:t>x</a:t>
                </a:r>
                <a:r>
                  <a:rPr lang="en-US" dirty="0" smtClean="0"/>
                  <a:t>P</a:t>
                </a:r>
                <a:r>
                  <a:rPr lang="en-US" baseline="-25000" dirty="0" smtClean="0"/>
                  <a:t>1-y</a:t>
                </a:r>
                <a:r>
                  <a:rPr lang="en-US" dirty="0" smtClean="0"/>
                  <a:t>Si</a:t>
                </a:r>
                <a:r>
                  <a:rPr lang="en-US" baseline="-25000" dirty="0" smtClean="0"/>
                  <a:t>y</a:t>
                </a:r>
                <a:r>
                  <a:rPr lang="en-US" dirty="0" smtClean="0"/>
                  <a:t> </a:t>
                </a:r>
                <a:endParaRPr lang="en-GB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7973" y="1310400"/>
                <a:ext cx="4545939" cy="4316400"/>
              </a:xfrm>
              <a:blipFill>
                <a:blip r:embed="rId2"/>
                <a:stretch>
                  <a:fillRect l="-1206" t="-2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Fe2P-structure.pdf - Adobe Acrobat Pro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8" t="13916" r="39225" b="2084"/>
          <a:stretch/>
        </p:blipFill>
        <p:spPr>
          <a:xfrm rot="5400000">
            <a:off x="1725182" y="2831266"/>
            <a:ext cx="2160240" cy="4939884"/>
          </a:xfrm>
          <a:prstGeom prst="rect">
            <a:avLst/>
          </a:prstGeom>
        </p:spPr>
      </p:pic>
      <p:pic>
        <p:nvPicPr>
          <p:cNvPr id="7" name="Picture 6" descr="Fe2P-Characterisation.pdf - Adobe Acrobat Pro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4" t="12379" r="18880" b="1303"/>
          <a:stretch/>
        </p:blipFill>
        <p:spPr>
          <a:xfrm>
            <a:off x="5278743" y="234703"/>
            <a:ext cx="6752254" cy="52105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84032" y="5733256"/>
            <a:ext cx="1219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</a:t>
            </a:r>
            <a:r>
              <a:rPr lang="en-US" sz="2000" baseline="-25000" dirty="0" smtClean="0"/>
              <a:t>C</a:t>
            </a:r>
            <a:r>
              <a:rPr lang="en-US" sz="2000" dirty="0" smtClean="0"/>
              <a:t> = 220 K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34572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</a:t>
            </a:r>
            <a:r>
              <a:rPr lang="en-US" baseline="-25000" dirty="0" smtClean="0"/>
              <a:t>2</a:t>
            </a:r>
            <a:r>
              <a:rPr lang="en-US" dirty="0" smtClean="0"/>
              <a:t>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Measurements conducted at IN5@ILL</a:t>
            </a:r>
            <a:endParaRPr lang="en-GB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14" b="53042"/>
          <a:stretch/>
        </p:blipFill>
        <p:spPr>
          <a:xfrm>
            <a:off x="839416" y="1868069"/>
            <a:ext cx="5735638" cy="4432522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1426568" y="5276853"/>
            <a:ext cx="4968552" cy="123941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932" t="15001" r="13775" b="10101"/>
          <a:stretch/>
        </p:blipFill>
        <p:spPr>
          <a:xfrm>
            <a:off x="4683304" y="1772816"/>
            <a:ext cx="6844332" cy="35040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1424" y="6517034"/>
            <a:ext cx="6929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J. Cedervall </a:t>
            </a:r>
            <a:r>
              <a:rPr lang="sv-SE" sz="1400" i="1" dirty="0" smtClean="0"/>
              <a:t>et al. </a:t>
            </a:r>
            <a:r>
              <a:rPr lang="sv-SE" sz="1400" dirty="0" smtClean="0"/>
              <a:t>Physical </a:t>
            </a:r>
            <a:r>
              <a:rPr lang="en-US" sz="1400" dirty="0" smtClean="0"/>
              <a:t>Review B 99 (2019) 174437</a:t>
            </a: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111209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SU vit eld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33D8B57-9D82-9242-A3C3-5EF977F4C203}" vid="{1446E8BF-7692-5149-AEBD-39F6FC84D98E}"/>
    </a:ext>
  </a:extLst>
</a:theme>
</file>

<file path=ppt/theme/theme2.xml><?xml version="1.0" encoding="utf-8"?>
<a:theme xmlns:a="http://schemas.openxmlformats.org/drawingml/2006/main" name="SU vit kronor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33D8B57-9D82-9242-A3C3-5EF977F4C203}" vid="{40DF33B3-5294-DB45-A19B-B2E4F48C476A}"/>
    </a:ext>
  </a:extLst>
</a:theme>
</file>

<file path=ppt/theme/theme3.xml><?xml version="1.0" encoding="utf-8"?>
<a:theme xmlns:a="http://schemas.openxmlformats.org/drawingml/2006/main" name="SU vit olivkvist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33D8B57-9D82-9242-A3C3-5EF977F4C203}" vid="{1519C5DA-AC11-5F41-8A4D-A08745A6C1B5}"/>
    </a:ext>
  </a:extLst>
</a:theme>
</file>

<file path=ppt/theme/theme4.xml><?xml version="1.0" encoding="utf-8"?>
<a:theme xmlns:a="http://schemas.openxmlformats.org/drawingml/2006/main" name="SU blå eld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33D8B57-9D82-9242-A3C3-5EF977F4C203}" vid="{E27893B9-58E7-5748-8BB7-9C578238CC5C}"/>
    </a:ext>
  </a:extLst>
</a:theme>
</file>

<file path=ppt/theme/theme5.xml><?xml version="1.0" encoding="utf-8"?>
<a:theme xmlns:a="http://schemas.openxmlformats.org/drawingml/2006/main" name="1_SU blå kronor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33D8B57-9D82-9242-A3C3-5EF977F4C203}" vid="{12818AE5-585C-7B45-9BA5-9B2AF047C584}"/>
    </a:ext>
  </a:extLst>
</a:theme>
</file>

<file path=ppt/theme/theme6.xml><?xml version="1.0" encoding="utf-8"?>
<a:theme xmlns:a="http://schemas.openxmlformats.org/drawingml/2006/main" name="SU blå olivkvist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33D8B57-9D82-9242-A3C3-5EF977F4C203}" vid="{3223880F-EB39-A743-A83B-9E193B91128C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U">
    <a:dk1>
      <a:srgbClr val="002F5F"/>
    </a:dk1>
    <a:lt1>
      <a:srgbClr val="FFFFFF"/>
    </a:lt1>
    <a:dk2>
      <a:srgbClr val="002F5F"/>
    </a:dk2>
    <a:lt2>
      <a:srgbClr val="808080"/>
    </a:lt2>
    <a:accent1>
      <a:srgbClr val="A3A86B"/>
    </a:accent1>
    <a:accent2>
      <a:srgbClr val="ACDEE6"/>
    </a:accent2>
    <a:accent3>
      <a:srgbClr val="9BB2CE"/>
    </a:accent3>
    <a:accent4>
      <a:srgbClr val="D95E00"/>
    </a:accent4>
    <a:accent5>
      <a:srgbClr val="DADCC3"/>
    </a:accent5>
    <a:accent6>
      <a:srgbClr val="FF9B4F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SU">
    <a:dk1>
      <a:srgbClr val="002F5F"/>
    </a:dk1>
    <a:lt1>
      <a:srgbClr val="FFFFFF"/>
    </a:lt1>
    <a:dk2>
      <a:srgbClr val="002F5F"/>
    </a:dk2>
    <a:lt2>
      <a:srgbClr val="808080"/>
    </a:lt2>
    <a:accent1>
      <a:srgbClr val="A3A86B"/>
    </a:accent1>
    <a:accent2>
      <a:srgbClr val="ACDEE6"/>
    </a:accent2>
    <a:accent3>
      <a:srgbClr val="9BB2CE"/>
    </a:accent3>
    <a:accent4>
      <a:srgbClr val="D95E00"/>
    </a:accent4>
    <a:accent5>
      <a:srgbClr val="DADCC3"/>
    </a:accent5>
    <a:accent6>
      <a:srgbClr val="FF9B4F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SU">
    <a:dk1>
      <a:srgbClr val="002F5F"/>
    </a:dk1>
    <a:lt1>
      <a:srgbClr val="FFFFFF"/>
    </a:lt1>
    <a:dk2>
      <a:srgbClr val="002F5F"/>
    </a:dk2>
    <a:lt2>
      <a:srgbClr val="808080"/>
    </a:lt2>
    <a:accent1>
      <a:srgbClr val="A3A86B"/>
    </a:accent1>
    <a:accent2>
      <a:srgbClr val="ACDEE6"/>
    </a:accent2>
    <a:accent3>
      <a:srgbClr val="9BB2CE"/>
    </a:accent3>
    <a:accent4>
      <a:srgbClr val="D95E00"/>
    </a:accent4>
    <a:accent5>
      <a:srgbClr val="DADCC3"/>
    </a:accent5>
    <a:accent6>
      <a:srgbClr val="FF9B4F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SU">
    <a:dk1>
      <a:srgbClr val="002F5F"/>
    </a:dk1>
    <a:lt1>
      <a:srgbClr val="FFFFFF"/>
    </a:lt1>
    <a:dk2>
      <a:srgbClr val="002F5F"/>
    </a:dk2>
    <a:lt2>
      <a:srgbClr val="808080"/>
    </a:lt2>
    <a:accent1>
      <a:srgbClr val="A3A86B"/>
    </a:accent1>
    <a:accent2>
      <a:srgbClr val="ACDEE6"/>
    </a:accent2>
    <a:accent3>
      <a:srgbClr val="9BB2CE"/>
    </a:accent3>
    <a:accent4>
      <a:srgbClr val="D95E00"/>
    </a:accent4>
    <a:accent5>
      <a:srgbClr val="DADCC3"/>
    </a:accent5>
    <a:accent6>
      <a:srgbClr val="FF9B4F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SU Mall Forskning 16 9</Template>
  <TotalTime>1588</TotalTime>
  <Words>967</Words>
  <Application>Microsoft Office PowerPoint</Application>
  <PresentationFormat>Widescreen</PresentationFormat>
  <Paragraphs>152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ＭＳ Ｐゴシック</vt:lpstr>
      <vt:lpstr>Arial</vt:lpstr>
      <vt:lpstr>Calibri</vt:lpstr>
      <vt:lpstr>Cambria Math</vt:lpstr>
      <vt:lpstr>Verdana</vt:lpstr>
      <vt:lpstr>SU vit eld</vt:lpstr>
      <vt:lpstr>SU vit kronor</vt:lpstr>
      <vt:lpstr>SU vit olivkvist</vt:lpstr>
      <vt:lpstr>SU blå eld</vt:lpstr>
      <vt:lpstr>1_SU blå kronor</vt:lpstr>
      <vt:lpstr>SU blå olivkvist</vt:lpstr>
      <vt:lpstr>Magnetic diffraction: Exploring hidden magnetic symmetries</vt:lpstr>
      <vt:lpstr>Magnetic materials</vt:lpstr>
      <vt:lpstr>Neutron diffraction</vt:lpstr>
      <vt:lpstr>Magnetic diffraction</vt:lpstr>
      <vt:lpstr>Magnetic diffraction</vt:lpstr>
      <vt:lpstr>Magnetic diffraction</vt:lpstr>
      <vt:lpstr>Science examples</vt:lpstr>
      <vt:lpstr>Fe2P</vt:lpstr>
      <vt:lpstr>Fe2P</vt:lpstr>
      <vt:lpstr>Fe2P</vt:lpstr>
      <vt:lpstr>Fe2P – magnetic structure solution</vt:lpstr>
      <vt:lpstr>Fe2P – magnetic structure solution</vt:lpstr>
      <vt:lpstr>Fe2P – magnetic structure solution</vt:lpstr>
      <vt:lpstr>Fe2P - summary</vt:lpstr>
      <vt:lpstr>Mn3M20X6</vt:lpstr>
      <vt:lpstr>Mn3Ni20P6</vt:lpstr>
      <vt:lpstr>Complex magnetism in Mn3Ni20P6</vt:lpstr>
      <vt:lpstr>Complex magnetism in Mn3Ni20P6</vt:lpstr>
      <vt:lpstr>Complex magnetism in Mn3Ni20P6</vt:lpstr>
      <vt:lpstr>Ferromagnetism in Mn3Co20B6?</vt:lpstr>
      <vt:lpstr>Ferromagnetism in Mn3Co20B6?</vt:lpstr>
      <vt:lpstr>Ferromagnetism in Mn3Co20B6?</vt:lpstr>
      <vt:lpstr>Ferromagnetism in Mn3Co20B6?</vt:lpstr>
      <vt:lpstr>Ferromagnetism in Mn3Co20B6?</vt:lpstr>
      <vt:lpstr>Mn3M20X6 - summary</vt:lpstr>
      <vt:lpstr>Summary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Magnetic diffraction: Exploring hidden magnetic symmetries</dc:title>
  <dc:creator>Johan Cedervall</dc:creator>
  <cp:lastModifiedBy>Johan Cedervall</cp:lastModifiedBy>
  <cp:revision>54</cp:revision>
  <dcterms:created xsi:type="dcterms:W3CDTF">2021-04-23T07:41:00Z</dcterms:created>
  <dcterms:modified xsi:type="dcterms:W3CDTF">2021-06-02T10:54:21Z</dcterms:modified>
</cp:coreProperties>
</file>