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1080" r:id="rId2"/>
    <p:sldId id="1084" r:id="rId3"/>
    <p:sldId id="1081" r:id="rId4"/>
    <p:sldId id="1083" r:id="rId5"/>
    <p:sldId id="1082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DA9A8-59BC-4EE1-8677-7047BAE46C9A}" v="112" dt="2022-07-05T07:28:35.684"/>
    <p1510:client id="{161D45B6-4492-4A60-B485-C714EBBE373F}" v="51" dt="2022-07-05T07:48:38.930"/>
    <p1510:client id="{392CCDB3-5B02-450D-8D49-9FA24978907C}" v="2565" dt="2022-06-12T15:23:54.628"/>
    <p1510:client id="{7CEE5595-B311-424A-BFBD-E45058B9B41D}" v="155" dt="2022-08-09T09:55:34.545"/>
    <p1510:client id="{8409AC7F-A6BB-48F0-A040-01E384B7A646}" v="90" dt="2022-08-04T07:47:45.464"/>
    <p1510:client id="{8481387C-31D9-4901-AEB7-3A9B90BC2E4B}" v="753" dt="2022-08-02T06:20:12.227"/>
    <p1510:client id="{D3C87B13-BBD0-446F-B066-52AA06D3C6AA}" v="216" dt="2022-08-13T07:00:56.293"/>
    <p1510:client id="{E7AC9200-C45D-40EA-A215-0B1FD68EF7FA}" v="80" dt="2022-08-04T11:30:49.129"/>
    <p1510:client id="{E9FBCA50-4AD8-4BCE-A3ED-9B13CEF7FDFF}" v="343" dt="2022-07-15T05:30:35.2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809"/>
  </p:normalViewPr>
  <p:slideViewPr>
    <p:cSldViewPr snapToGrid="0" snapToObjects="1">
      <p:cViewPr varScale="1">
        <p:scale>
          <a:sx n="122" d="100"/>
          <a:sy n="122" d="100"/>
        </p:scale>
        <p:origin x="11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D8BDE8-D4E4-B748-B2C2-3506D47E5729}" type="datetimeFigureOut">
              <a:rPr lang="en-GB" smtClean="0"/>
              <a:t>16/08/2022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AA25B-1EE4-3A48-9CD4-803359ADB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716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Short </a:t>
            </a:r>
            <a:r>
              <a:rPr lang="sv-SE" dirty="0" err="1"/>
              <a:t>introduction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students 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5AA25B-1EE4-3A48-9CD4-803359ADB11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674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3A64E1-A486-554F-B6C9-EE4DE57A6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7F58BDF-AF40-0F4E-9826-19462C8DDE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FC15BB-4DB2-9841-B00E-9F6456C5D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AAFBDF-911C-7D4D-ABE8-F6D5B3BA9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BA8E4D2-0F8B-A146-B855-40225AAAA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250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2AE4CF-B220-F843-BBCC-78E0BCB0E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4720A68-B28D-C140-8C2D-BD2F1B8AE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7FE80D-F603-324F-AD0A-FBC02681A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BCE534-00E3-F749-A37E-68926AA19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B3FD7B-B5CE-DE4A-B01C-8CFDAF4DE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74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6F42660-9EFD-E442-88A2-5AE7F3C1A9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C02B2F-77CD-4C47-BA10-9B36BD88C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4FE20BF-20AE-3546-AABF-05CE11B0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2838E00-AA2D-3243-AA38-76A06B3BD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B536457-C202-E54D-A1A1-919455066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069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D101CF-DF1F-3D48-9C6E-34D3A25D1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D3FBD4F-D909-A74F-96C7-2E59B9AB9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FDF59E-DB5B-654E-B54A-30E2711C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735713-E397-FE48-AB45-A3E99F22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540F3D6-7E6C-E849-A30E-9B7373A09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10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7678FC-E6B7-1641-B444-06CCC0BD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5FC0F64-56C4-1943-A93B-EABF909E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3FDDE8E-F2FA-4240-A2B8-64BBE55E3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B957CD-4561-9F40-A1C2-B77F2066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3E5CCA5-E0B0-2648-AB85-D847C98E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28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77F8BBE-57EB-1A4B-B8BB-7A0C0C5F4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F73A3F-DF3A-8245-A064-59F771EED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907453-A79B-294B-BFB0-9580D0EDF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3C2BC0-1AB3-754E-BE77-E63FBE10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6E5B505-3A1E-094F-AD4F-04052A17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7773C5-7EB5-F440-8D33-18CD6724A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8496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1ABDEA7-2404-F342-B9AB-8C6B3B17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130FF2-54D3-084B-8AF3-FCB74C575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895BC39-57D2-504C-B036-93D623765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DCFFF18-987C-AE4F-ACDD-6505418F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5D79BC1-81B8-1A4F-AB2A-75188EDBD0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A5FA812-0CFC-9948-A7B0-6A2DC5E15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0883154-01F9-5A43-B792-21F891FEC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A488B9E-55E2-2146-9C91-57C60EBCC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141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C92E87-980E-084E-8CF6-34A8849C1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554931E-0D45-4247-A3FC-E0131124C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035AF12-3A80-3144-AA79-9CBCAE1B3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5364C42-1AC0-EC41-B7A0-F603D786F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6542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C988813-5884-F342-911E-10BD460F2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756965A-AAE0-C246-A755-0C5CA8E25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4C69852-5E4C-8846-8274-65054E522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00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0BEF4F-D9CF-0041-A1D5-16AA105CD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19E416D-DA27-344A-A548-012C335A0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102E4B-8730-5E48-B64A-CCDE4ECE9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9861AEC-470A-C642-8A22-8359F0440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1DC24E-76FD-DC4E-9BD1-E99B6DF2C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D606612-8682-7947-879D-F83836A3E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0224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1A3F73-732E-F349-8529-540E506A3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758B1D9-30E4-D649-BCE9-C03EEF7A8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346B6F7-A4E2-DC4D-83D3-7339597684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50603BF-B54B-4F47-8357-0768E12B9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102152-4B33-DF47-8993-AEFF4530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7C2590F-CA40-2C4E-8915-D2805F6A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951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C6DD2B17-F3DE-5541-93E5-D4AA6DAF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DE33A1-EEFB-784D-824D-B8617F4AA8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7B8AF1-E1BB-DD4A-AD39-6AF7BB0FAC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9B6A7-E2C2-274E-BD50-32985EF3A79B}" type="datetimeFigureOut">
              <a:rPr lang="sv-SE" smtClean="0"/>
              <a:t>2022-08-16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3EA8668-AC87-7443-B7DC-80B50555DB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DA433D-D0E5-6D41-96A9-A2CF942EA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C0D2F-2698-CB46-9867-4F9D2BB4F01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82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8D91D40F-7A9A-B945-B743-8B3D30653A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108" y="22681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2BF021A-79DB-1941-964C-B37ED339D3BF}"/>
              </a:ext>
            </a:extLst>
          </p:cNvPr>
          <p:cNvSpPr/>
          <p:nvPr/>
        </p:nvSpPr>
        <p:spPr>
          <a:xfrm>
            <a:off x="281275" y="1910809"/>
            <a:ext cx="7003949" cy="34163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sv-SE" dirty="0">
                <a:cs typeface="Calibri"/>
              </a:rPr>
              <a:t>12:00   Lunch and </a:t>
            </a:r>
            <a:r>
              <a:rPr lang="sv-SE" dirty="0" err="1">
                <a:cs typeface="Calibri"/>
              </a:rPr>
              <a:t>registration</a:t>
            </a:r>
            <a:endParaRPr lang="sv-SE" dirty="0">
              <a:cs typeface="Calibri"/>
            </a:endParaRPr>
          </a:p>
          <a:p>
            <a:r>
              <a:rPr lang="sv-SE" dirty="0"/>
              <a:t>12:45 – 13:15 </a:t>
            </a:r>
            <a:r>
              <a:rPr lang="sv-SE" dirty="0" err="1"/>
              <a:t>Welcome</a:t>
            </a:r>
            <a:r>
              <a:rPr lang="sv-SE" dirty="0"/>
              <a:t>, </a:t>
            </a:r>
            <a:r>
              <a:rPr lang="sv-SE" dirty="0" err="1"/>
              <a:t>introduction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participants</a:t>
            </a:r>
            <a:r>
              <a:rPr lang="sv-SE" dirty="0"/>
              <a:t>,  practical information – </a:t>
            </a:r>
            <a:r>
              <a:rPr lang="sv-SE" b="1" i="1" dirty="0"/>
              <a:t>Tommy Nylander, Milena </a:t>
            </a:r>
            <a:r>
              <a:rPr lang="sv-SE" b="1" i="1" dirty="0" err="1"/>
              <a:t>Corredig</a:t>
            </a:r>
            <a:r>
              <a:rPr lang="sv-SE" b="1" i="1" dirty="0"/>
              <a:t>, Emma Nordell</a:t>
            </a:r>
            <a:endParaRPr lang="sv-SE" b="1" i="1" dirty="0" err="1">
              <a:cs typeface="Calibri"/>
            </a:endParaRPr>
          </a:p>
          <a:p>
            <a:r>
              <a:rPr lang="sv-SE" dirty="0"/>
              <a:t>13:15 – 14:00	</a:t>
            </a:r>
            <a:r>
              <a:rPr lang="sv-SE" dirty="0" err="1"/>
              <a:t>Food</a:t>
            </a:r>
            <a:r>
              <a:rPr lang="sv-SE" dirty="0"/>
              <a:t> science research </a:t>
            </a:r>
            <a:r>
              <a:rPr lang="sv-SE" dirty="0" err="1"/>
              <a:t>using</a:t>
            </a:r>
            <a:r>
              <a:rPr lang="sv-SE" dirty="0"/>
              <a:t> </a:t>
            </a:r>
            <a:r>
              <a:rPr lang="sv-SE" dirty="0" err="1"/>
              <a:t>spallation</a:t>
            </a:r>
            <a:r>
              <a:rPr lang="sv-SE" dirty="0"/>
              <a:t> source neutrons and </a:t>
            </a:r>
            <a:r>
              <a:rPr lang="sv-SE" dirty="0" err="1"/>
              <a:t>synchrotron</a:t>
            </a:r>
            <a:r>
              <a:rPr lang="sv-SE" dirty="0"/>
              <a:t> 		source X-</a:t>
            </a:r>
            <a:r>
              <a:rPr lang="sv-SE" dirty="0" err="1"/>
              <a:t>rays</a:t>
            </a:r>
            <a:r>
              <a:rPr lang="sv-SE" dirty="0"/>
              <a:t> </a:t>
            </a:r>
            <a:r>
              <a:rPr lang="sv-SE" b="1" dirty="0"/>
              <a:t>– Gregory Smith, ISIS, UK  (ON LINE)</a:t>
            </a:r>
            <a:endParaRPr lang="sv-SE" b="1" dirty="0">
              <a:cs typeface="Calibri" panose="020F0502020204030204"/>
            </a:endParaRPr>
          </a:p>
          <a:p>
            <a:r>
              <a:rPr lang="sv-SE" dirty="0">
                <a:cs typeface="Calibri"/>
              </a:rPr>
              <a:t>14:00-14:30    </a:t>
            </a:r>
            <a:r>
              <a:rPr lang="sv-SE" dirty="0" err="1">
                <a:cs typeface="Calibri"/>
              </a:rPr>
              <a:t>Food</a:t>
            </a:r>
            <a:r>
              <a:rPr lang="sv-SE" dirty="0">
                <a:cs typeface="Calibri"/>
              </a:rPr>
              <a:t> research </a:t>
            </a:r>
            <a:r>
              <a:rPr lang="sv-SE" dirty="0" err="1">
                <a:cs typeface="Calibri"/>
              </a:rPr>
              <a:t>examples</a:t>
            </a:r>
            <a:r>
              <a:rPr lang="sv-SE" dirty="0">
                <a:cs typeface="Calibri"/>
              </a:rPr>
              <a:t> – </a:t>
            </a:r>
            <a:r>
              <a:rPr lang="sv-SE" b="1" dirty="0" err="1">
                <a:cs typeface="Calibri"/>
              </a:rPr>
              <a:t>Bjorn</a:t>
            </a:r>
            <a:r>
              <a:rPr lang="sv-SE" b="1" dirty="0">
                <a:cs typeface="Calibri"/>
              </a:rPr>
              <a:t> </a:t>
            </a:r>
            <a:r>
              <a:rPr lang="sv-SE" b="1" dirty="0" err="1">
                <a:cs typeface="Calibri"/>
              </a:rPr>
              <a:t>Bergenstahl</a:t>
            </a:r>
            <a:r>
              <a:rPr lang="sv-SE" b="1" dirty="0">
                <a:cs typeface="Calibri"/>
              </a:rPr>
              <a:t>, Lund U</a:t>
            </a:r>
            <a:endParaRPr lang="sv-SE" dirty="0">
              <a:ea typeface="Calibri"/>
              <a:cs typeface="Calibri"/>
            </a:endParaRPr>
          </a:p>
          <a:p>
            <a:r>
              <a:rPr lang="sv-SE" dirty="0"/>
              <a:t>14:30 – 15:00</a:t>
            </a:r>
            <a:r>
              <a:rPr lang="sv-SE" b="1" dirty="0"/>
              <a:t>	Break</a:t>
            </a:r>
            <a:endParaRPr lang="sv-SE" b="1" dirty="0">
              <a:cs typeface="Calibri" panose="020F0502020204030204"/>
            </a:endParaRPr>
          </a:p>
          <a:p>
            <a:r>
              <a:rPr lang="sv-SE" dirty="0"/>
              <a:t>15:00 – 16:00	</a:t>
            </a:r>
            <a:r>
              <a:rPr lang="sv-SE" dirty="0" err="1"/>
              <a:t>Introduction</a:t>
            </a:r>
            <a:r>
              <a:rPr lang="sv-SE" dirty="0"/>
              <a:t> to </a:t>
            </a:r>
            <a:r>
              <a:rPr lang="sv-SE" dirty="0" err="1"/>
              <a:t>tomorrow's</a:t>
            </a:r>
            <a:r>
              <a:rPr lang="sv-SE" dirty="0"/>
              <a:t> </a:t>
            </a:r>
            <a:r>
              <a:rPr lang="sv-SE" dirty="0" err="1"/>
              <a:t>scattering</a:t>
            </a:r>
            <a:r>
              <a:rPr lang="sv-SE" dirty="0"/>
              <a:t> workshop – </a:t>
            </a:r>
            <a:r>
              <a:rPr lang="sv-SE" b="1" i="1" dirty="0"/>
              <a:t>Jacob </a:t>
            </a:r>
            <a:r>
              <a:rPr lang="sv-SE" b="1" i="1" dirty="0" err="1"/>
              <a:t>Kirkensgaard</a:t>
            </a:r>
            <a:r>
              <a:rPr lang="sv-SE" b="1" i="1" dirty="0">
                <a:ea typeface="+mn-lt"/>
                <a:cs typeface="+mn-lt"/>
              </a:rPr>
              <a:t>,  KU    </a:t>
            </a:r>
            <a:endParaRPr lang="sv-SE" dirty="0">
              <a:cs typeface="Calibri"/>
            </a:endParaRPr>
          </a:p>
          <a:p>
            <a:r>
              <a:rPr lang="sv-SE" dirty="0"/>
              <a:t>16:00 – 17:00  </a:t>
            </a:r>
            <a:r>
              <a:rPr lang="sv-SE" dirty="0" err="1"/>
              <a:t>Participants</a:t>
            </a:r>
            <a:r>
              <a:rPr lang="sv-SE" dirty="0"/>
              <a:t> </a:t>
            </a:r>
            <a:r>
              <a:rPr lang="sv-SE" dirty="0" err="1"/>
              <a:t>share</a:t>
            </a:r>
            <a:r>
              <a:rPr lang="sv-SE" dirty="0"/>
              <a:t> research interests and </a:t>
            </a:r>
            <a:r>
              <a:rPr lang="sv-SE" dirty="0" err="1"/>
              <a:t>context</a:t>
            </a:r>
            <a:r>
              <a:rPr lang="sv-SE" dirty="0"/>
              <a:t> for </a:t>
            </a:r>
            <a:r>
              <a:rPr lang="sv-SE" dirty="0" err="1"/>
              <a:t>masterclass</a:t>
            </a:r>
            <a:r>
              <a:rPr lang="sv-SE" dirty="0"/>
              <a:t>  </a:t>
            </a:r>
            <a:r>
              <a:rPr lang="sv-SE" b="1" dirty="0"/>
              <a:t>– ALL</a:t>
            </a:r>
            <a:endParaRPr lang="sv-SE" dirty="0">
              <a:latin typeface="Calibri" panose="020F0502020204030204" pitchFamily="34" charset="0"/>
              <a:ea typeface="Times New Roman" panose="02020603050405020304" pitchFamily="18" charset="0"/>
              <a:cs typeface="Calibri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38C93E56-17AD-F04C-AD4E-BEC7E0EB11BB}"/>
              </a:ext>
            </a:extLst>
          </p:cNvPr>
          <p:cNvSpPr/>
          <p:nvPr/>
        </p:nvSpPr>
        <p:spPr>
          <a:xfrm>
            <a:off x="641430" y="953535"/>
            <a:ext cx="3268844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Monday</a:t>
            </a:r>
            <a:r>
              <a:rPr lang="sv-SE" sz="3000" b="1" dirty="0"/>
              <a:t> August 29 </a:t>
            </a:r>
            <a:endParaRPr lang="en-US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004BD43B-B201-BA4D-9E3C-E48E59B817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468" y="6027317"/>
            <a:ext cx="5101272" cy="65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233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22A94589-CA05-D644-93E4-FAC2E66D9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35667F-7C6A-8A4D-A594-46CED121A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68" y="6027317"/>
            <a:ext cx="5101272" cy="658662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633368" y="653840"/>
            <a:ext cx="6523132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Tuesday</a:t>
            </a:r>
            <a:r>
              <a:rPr lang="sv-SE" sz="3000" b="1" dirty="0"/>
              <a:t> August   30th    in Copenhagen!</a:t>
            </a:r>
            <a:endParaRPr lang="sv-SE" sz="3000" b="1" baseline="30000" dirty="0">
              <a:cs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AF76AE-1185-67CF-DA42-520CEDE813A2}"/>
              </a:ext>
            </a:extLst>
          </p:cNvPr>
          <p:cNvSpPr txBox="1"/>
          <p:nvPr/>
        </p:nvSpPr>
        <p:spPr>
          <a:xfrm>
            <a:off x="501650" y="2787651"/>
            <a:ext cx="6764866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a-DK" dirty="0">
                <a:cs typeface="Calibri"/>
              </a:rPr>
              <a:t>9 - 10 </a:t>
            </a:r>
            <a:r>
              <a:rPr lang="da-DK" dirty="0" err="1">
                <a:cs typeface="Calibri"/>
              </a:rPr>
              <a:t>Introduction</a:t>
            </a:r>
            <a:r>
              <a:rPr lang="da-DK" dirty="0">
                <a:cs typeface="Calibri"/>
              </a:rPr>
              <a:t> to SAXS </a:t>
            </a:r>
            <a:r>
              <a:rPr lang="da-DK" dirty="0" err="1">
                <a:cs typeface="Calibri"/>
              </a:rPr>
              <a:t>modeling</a:t>
            </a:r>
            <a:r>
              <a:rPr lang="da-DK" dirty="0">
                <a:cs typeface="Calibri"/>
              </a:rPr>
              <a:t> and </a:t>
            </a:r>
            <a:r>
              <a:rPr lang="da-DK" dirty="0" err="1">
                <a:cs typeface="Calibri"/>
              </a:rPr>
              <a:t>hands</a:t>
            </a:r>
            <a:r>
              <a:rPr lang="da-DK" dirty="0">
                <a:cs typeface="Calibri"/>
              </a:rPr>
              <a:t> on sessions </a:t>
            </a:r>
          </a:p>
          <a:p>
            <a:r>
              <a:rPr lang="da-DK" dirty="0">
                <a:cs typeface="Calibri"/>
              </a:rPr>
              <a:t>10 - 12 Groups 1 + 2 SAXS </a:t>
            </a:r>
            <a:r>
              <a:rPr lang="da-DK" dirty="0" err="1">
                <a:cs typeface="Calibri"/>
              </a:rPr>
              <a:t>measurements</a:t>
            </a:r>
            <a:r>
              <a:rPr lang="da-DK" dirty="0">
                <a:cs typeface="Calibri"/>
              </a:rPr>
              <a:t> / </a:t>
            </a:r>
            <a:r>
              <a:rPr lang="da-DK" dirty="0" err="1">
                <a:cs typeface="Calibri"/>
              </a:rPr>
              <a:t>groups</a:t>
            </a:r>
            <a:r>
              <a:rPr lang="da-DK" dirty="0">
                <a:cs typeface="Calibri"/>
              </a:rPr>
              <a:t> 3 + 4 Simulation and </a:t>
            </a:r>
            <a:r>
              <a:rPr lang="da-DK" dirty="0" err="1">
                <a:cs typeface="Calibri"/>
              </a:rPr>
              <a:t>analysis</a:t>
            </a:r>
            <a:r>
              <a:rPr lang="da-DK" dirty="0">
                <a:cs typeface="Calibri"/>
              </a:rPr>
              <a:t> </a:t>
            </a:r>
          </a:p>
          <a:p>
            <a:r>
              <a:rPr lang="da-DK" dirty="0">
                <a:cs typeface="Calibri"/>
              </a:rPr>
              <a:t>12 - 13 Lunch </a:t>
            </a:r>
          </a:p>
          <a:p>
            <a:r>
              <a:rPr lang="da-DK" dirty="0">
                <a:cs typeface="Calibri"/>
              </a:rPr>
              <a:t>13 - 15 Groups 3 + 4 SAXS </a:t>
            </a:r>
            <a:r>
              <a:rPr lang="da-DK" dirty="0" err="1">
                <a:cs typeface="Calibri"/>
              </a:rPr>
              <a:t>measurements</a:t>
            </a:r>
            <a:r>
              <a:rPr lang="da-DK" dirty="0">
                <a:cs typeface="Calibri"/>
              </a:rPr>
              <a:t> / </a:t>
            </a:r>
            <a:r>
              <a:rPr lang="da-DK" dirty="0" err="1">
                <a:cs typeface="Calibri"/>
              </a:rPr>
              <a:t>groups</a:t>
            </a:r>
            <a:r>
              <a:rPr lang="da-DK" dirty="0">
                <a:cs typeface="Calibri"/>
              </a:rPr>
              <a:t> 1 + 2 Simulation and </a:t>
            </a:r>
            <a:r>
              <a:rPr lang="da-DK" dirty="0" err="1">
                <a:cs typeface="Calibri"/>
              </a:rPr>
              <a:t>analysis</a:t>
            </a:r>
            <a:r>
              <a:rPr lang="da-DK" dirty="0">
                <a:cs typeface="Calibri"/>
              </a:rPr>
              <a:t> </a:t>
            </a:r>
          </a:p>
          <a:p>
            <a:r>
              <a:rPr lang="da-DK" dirty="0">
                <a:cs typeface="Calibri"/>
              </a:rPr>
              <a:t>15 - 17 Data </a:t>
            </a:r>
            <a:r>
              <a:rPr lang="da-DK" dirty="0" err="1">
                <a:cs typeface="Calibri"/>
              </a:rPr>
              <a:t>analysis</a:t>
            </a:r>
            <a:r>
              <a:rPr lang="da-DK" dirty="0">
                <a:cs typeface="Calibri"/>
              </a:rPr>
              <a:t> in </a:t>
            </a:r>
            <a:r>
              <a:rPr lang="da-DK" dirty="0" err="1">
                <a:cs typeface="Calibri"/>
              </a:rPr>
              <a:t>Sasview</a:t>
            </a:r>
            <a:r>
              <a:rPr lang="da-DK" dirty="0">
                <a:cs typeface="Calibri"/>
              </a:rPr>
              <a:t> of real data </a:t>
            </a:r>
          </a:p>
          <a:p>
            <a:endParaRPr lang="da-DK" dirty="0">
              <a:cs typeface="Calibri"/>
            </a:endParaRPr>
          </a:p>
          <a:p>
            <a:r>
              <a:rPr lang="da-DK" dirty="0">
                <a:cs typeface="Calibri"/>
              </a:rPr>
              <a:t>Return to Lund....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74C5D967-69A7-5501-336F-03D2A8CF45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651" y="1714446"/>
            <a:ext cx="3801533" cy="64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702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22A94589-CA05-D644-93E4-FAC2E66D9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35667F-7C6A-8A4D-A594-46CED121A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68" y="6027317"/>
            <a:ext cx="5101272" cy="658662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633368" y="653840"/>
            <a:ext cx="5420908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Wednesday</a:t>
            </a:r>
            <a:r>
              <a:rPr lang="sv-SE" sz="3000" b="1" dirty="0"/>
              <a:t>  August 31st   @Linx </a:t>
            </a:r>
            <a:endParaRPr lang="sv-SE" sz="3000" b="1" baseline="30000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F42BA60-B12C-5348-A843-B51DF881EBDC}"/>
              </a:ext>
            </a:extLst>
          </p:cNvPr>
          <p:cNvSpPr/>
          <p:nvPr/>
        </p:nvSpPr>
        <p:spPr>
          <a:xfrm>
            <a:off x="276413" y="1211797"/>
            <a:ext cx="10167207" cy="52247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dirty="0"/>
              <a:t>09:00 – 9:45   </a:t>
            </a:r>
            <a:r>
              <a:rPr lang="en-US" sz="1600" dirty="0">
                <a:ea typeface="+mn-lt"/>
                <a:cs typeface="+mn-lt"/>
              </a:rPr>
              <a:t>Introduction</a:t>
            </a:r>
            <a:r>
              <a:rPr lang="sv-SE" sz="1600" dirty="0">
                <a:ea typeface="+mn-lt"/>
                <a:cs typeface="+mn-lt"/>
              </a:rPr>
              <a:t>to </a:t>
            </a:r>
            <a:r>
              <a:rPr lang="sv-SE" sz="1600" err="1">
                <a:ea typeface="+mn-lt"/>
                <a:cs typeface="+mn-lt"/>
              </a:rPr>
              <a:t>scattering</a:t>
            </a:r>
            <a:r>
              <a:rPr lang="sv-SE" sz="1600" dirty="0">
                <a:ea typeface="+mn-lt"/>
                <a:cs typeface="+mn-lt"/>
              </a:rPr>
              <a:t>–</a:t>
            </a:r>
            <a:r>
              <a:rPr lang="sv-SE" sz="1600" b="1" dirty="0">
                <a:ea typeface="+mn-lt"/>
                <a:cs typeface="+mn-lt"/>
              </a:rPr>
              <a:t>Ann Terry (MAX IV)</a:t>
            </a:r>
            <a:r>
              <a:rPr lang="sv-SE" sz="1600" dirty="0">
                <a:ea typeface="+mn-lt"/>
                <a:cs typeface="+mn-lt"/>
              </a:rPr>
              <a:t> </a:t>
            </a:r>
            <a:endParaRPr lang="sv-SE" sz="16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9:45- 10:30    </a:t>
            </a:r>
            <a:r>
              <a:rPr lang="sv-SE" sz="1600" dirty="0">
                <a:ea typeface="+mn-lt"/>
                <a:cs typeface="+mn-lt"/>
              </a:rPr>
              <a:t>Soft X </a:t>
            </a:r>
            <a:r>
              <a:rPr lang="sv-SE" sz="1600" dirty="0" err="1">
                <a:ea typeface="+mn-lt"/>
                <a:cs typeface="+mn-lt"/>
              </a:rPr>
              <a:t>ray</a:t>
            </a:r>
            <a:r>
              <a:rPr lang="sv-SE" sz="1600" dirty="0">
                <a:ea typeface="+mn-lt"/>
                <a:cs typeface="+mn-lt"/>
              </a:rPr>
              <a:t> </a:t>
            </a:r>
            <a:r>
              <a:rPr lang="sv-SE" sz="1600" dirty="0" err="1">
                <a:ea typeface="+mn-lt"/>
                <a:cs typeface="+mn-lt"/>
              </a:rPr>
              <a:t>imaging</a:t>
            </a:r>
            <a:r>
              <a:rPr lang="sv-SE" sz="1600" dirty="0">
                <a:ea typeface="+mn-lt"/>
                <a:cs typeface="+mn-lt"/>
              </a:rPr>
              <a:t> </a:t>
            </a:r>
            <a:r>
              <a:rPr lang="sv-SE" sz="1600" b="1" dirty="0">
                <a:ea typeface="+mn-lt"/>
                <a:cs typeface="+mn-lt"/>
              </a:rPr>
              <a:t>Jörg </a:t>
            </a:r>
            <a:r>
              <a:rPr lang="sv-SE" sz="1600" b="1" dirty="0" err="1">
                <a:ea typeface="+mn-lt"/>
                <a:cs typeface="+mn-lt"/>
              </a:rPr>
              <a:t>Schwenke</a:t>
            </a:r>
            <a:r>
              <a:rPr lang="sv-SE" sz="1600" b="1" dirty="0">
                <a:ea typeface="+mn-lt"/>
                <a:cs typeface="+mn-lt"/>
              </a:rPr>
              <a:t> (MAX IV)</a:t>
            </a:r>
            <a:endParaRPr lang="sv-SE" sz="16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10:30-11  </a:t>
            </a:r>
            <a:r>
              <a:rPr lang="sv-SE" sz="1600" b="1" dirty="0"/>
              <a:t>Break and </a:t>
            </a:r>
            <a:r>
              <a:rPr lang="sv-SE" sz="1600" b="1" dirty="0" err="1"/>
              <a:t>discussion</a:t>
            </a:r>
            <a:endParaRPr lang="sv-SE" sz="1600" dirty="0" err="1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11:00- 12:00   </a:t>
            </a:r>
            <a:r>
              <a:rPr lang="sv-SE" sz="1600" dirty="0">
                <a:ea typeface="+mn-lt"/>
                <a:cs typeface="+mn-lt"/>
              </a:rPr>
              <a:t>A soft </a:t>
            </a:r>
            <a:r>
              <a:rPr lang="sv-SE" sz="1600" dirty="0" err="1">
                <a:ea typeface="+mn-lt"/>
                <a:cs typeface="+mn-lt"/>
              </a:rPr>
              <a:t>matter</a:t>
            </a:r>
            <a:r>
              <a:rPr lang="sv-SE" sz="1600" dirty="0">
                <a:ea typeface="+mn-lt"/>
                <a:cs typeface="+mn-lt"/>
              </a:rPr>
              <a:t> approach to protein </a:t>
            </a:r>
            <a:r>
              <a:rPr lang="sv-SE" sz="1600" dirty="0" err="1">
                <a:ea typeface="+mn-lt"/>
                <a:cs typeface="+mn-lt"/>
              </a:rPr>
              <a:t>structure</a:t>
            </a:r>
            <a:r>
              <a:rPr lang="sv-SE" sz="1600" dirty="0">
                <a:ea typeface="+mn-lt"/>
                <a:cs typeface="+mn-lt"/>
              </a:rPr>
              <a:t> studies  </a:t>
            </a:r>
            <a:r>
              <a:rPr lang="sv-SE" sz="1600" b="1" dirty="0">
                <a:ea typeface="+mn-lt"/>
                <a:cs typeface="+mn-lt"/>
              </a:rPr>
              <a:t>Felix </a:t>
            </a:r>
            <a:r>
              <a:rPr lang="sv-SE" sz="1600" b="1" dirty="0" err="1">
                <a:ea typeface="+mn-lt"/>
                <a:cs typeface="+mn-lt"/>
              </a:rPr>
              <a:t>Roosen</a:t>
            </a:r>
            <a:r>
              <a:rPr lang="sv-SE" sz="1600" b="1" dirty="0">
                <a:ea typeface="+mn-lt"/>
                <a:cs typeface="+mn-lt"/>
              </a:rPr>
              <a:t> Runge </a:t>
            </a:r>
            <a:r>
              <a:rPr lang="sv-SE" sz="1600" b="1" dirty="0" err="1">
                <a:ea typeface="+mn-lt"/>
                <a:cs typeface="+mn-lt"/>
              </a:rPr>
              <a:t>Malmo</a:t>
            </a:r>
            <a:r>
              <a:rPr lang="sv-SE" sz="1600" b="1" dirty="0">
                <a:ea typeface="+mn-lt"/>
                <a:cs typeface="+mn-lt"/>
              </a:rPr>
              <a:t> U</a:t>
            </a:r>
            <a:endParaRPr lang="sv-SE" sz="16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12:00-12:45   </a:t>
            </a:r>
            <a:r>
              <a:rPr lang="sv-SE" sz="1600" b="1" dirty="0"/>
              <a:t>lunch break and </a:t>
            </a:r>
            <a:r>
              <a:rPr lang="sv-SE" sz="1600" b="1" dirty="0" err="1"/>
              <a:t>discussion</a:t>
            </a:r>
            <a:endParaRPr lang="sv-SE" sz="1600" dirty="0" err="1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12:45-  13:30    </a:t>
            </a:r>
            <a:r>
              <a:rPr lang="sv-SE" sz="1600" dirty="0">
                <a:ea typeface="+mn-lt"/>
                <a:cs typeface="+mn-lt"/>
              </a:rPr>
              <a:t>SAXS on soft </a:t>
            </a:r>
            <a:r>
              <a:rPr lang="sv-SE" sz="1600" err="1">
                <a:ea typeface="+mn-lt"/>
                <a:cs typeface="+mn-lt"/>
              </a:rPr>
              <a:t>matter</a:t>
            </a:r>
            <a:r>
              <a:rPr lang="sv-SE" sz="1600" dirty="0">
                <a:ea typeface="+mn-lt"/>
                <a:cs typeface="+mn-lt"/>
              </a:rPr>
              <a:t> </a:t>
            </a:r>
            <a:r>
              <a:rPr lang="sv-SE" sz="1600" err="1">
                <a:ea typeface="+mn-lt"/>
                <a:cs typeface="+mn-lt"/>
              </a:rPr>
              <a:t>during</a:t>
            </a:r>
            <a:r>
              <a:rPr lang="sv-SE" sz="1600" dirty="0">
                <a:ea typeface="+mn-lt"/>
                <a:cs typeface="+mn-lt"/>
              </a:rPr>
              <a:t> digestion – </a:t>
            </a:r>
            <a:r>
              <a:rPr lang="sv-SE" sz="1600" b="1" i="1" dirty="0">
                <a:ea typeface="+mn-lt"/>
                <a:cs typeface="+mn-lt"/>
              </a:rPr>
              <a:t>Ben Boyd (KU)</a:t>
            </a:r>
            <a:endParaRPr lang="sv-SE" sz="16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13:30 – 14:15  </a:t>
            </a:r>
            <a:r>
              <a:rPr lang="sv-SE" sz="1600" err="1">
                <a:ea typeface="+mn-lt"/>
                <a:cs typeface="+mn-lt"/>
              </a:rPr>
              <a:t>Food</a:t>
            </a:r>
            <a:r>
              <a:rPr lang="sv-SE" sz="1600" dirty="0">
                <a:ea typeface="+mn-lt"/>
                <a:cs typeface="+mn-lt"/>
              </a:rPr>
              <a:t> </a:t>
            </a:r>
            <a:r>
              <a:rPr lang="sv-SE" sz="1600" err="1">
                <a:ea typeface="+mn-lt"/>
                <a:cs typeface="+mn-lt"/>
              </a:rPr>
              <a:t>structure</a:t>
            </a:r>
            <a:r>
              <a:rPr lang="sv-SE" sz="1600" dirty="0">
                <a:ea typeface="+mn-lt"/>
                <a:cs typeface="+mn-lt"/>
              </a:rPr>
              <a:t>, </a:t>
            </a:r>
            <a:r>
              <a:rPr lang="sv-SE" sz="1600" err="1">
                <a:ea typeface="+mn-lt"/>
                <a:cs typeface="+mn-lt"/>
              </a:rPr>
              <a:t>functionality</a:t>
            </a:r>
            <a:r>
              <a:rPr lang="sv-SE" sz="1600" dirty="0">
                <a:ea typeface="+mn-lt"/>
                <a:cs typeface="+mn-lt"/>
              </a:rPr>
              <a:t> and </a:t>
            </a:r>
            <a:r>
              <a:rPr lang="sv-SE" sz="1600" err="1">
                <a:ea typeface="+mn-lt"/>
                <a:cs typeface="+mn-lt"/>
              </a:rPr>
              <a:t>complementary</a:t>
            </a:r>
            <a:r>
              <a:rPr lang="sv-SE" sz="1600" dirty="0">
                <a:ea typeface="+mn-lt"/>
                <a:cs typeface="+mn-lt"/>
              </a:rPr>
              <a:t> </a:t>
            </a:r>
            <a:r>
              <a:rPr lang="sv-SE" sz="1600" err="1">
                <a:ea typeface="+mn-lt"/>
                <a:cs typeface="+mn-lt"/>
              </a:rPr>
              <a:t>techniques</a:t>
            </a:r>
            <a:r>
              <a:rPr lang="sv-SE" sz="1600" dirty="0">
                <a:ea typeface="+mn-lt"/>
                <a:cs typeface="+mn-lt"/>
              </a:rPr>
              <a:t> to s</a:t>
            </a:r>
          </a:p>
          <a:p>
            <a:pPr>
              <a:lnSpc>
                <a:spcPct val="150000"/>
              </a:lnSpc>
            </a:pPr>
            <a:r>
              <a:rPr lang="sv-SE" sz="1600" err="1">
                <a:ea typeface="+mn-lt"/>
                <a:cs typeface="+mn-lt"/>
              </a:rPr>
              <a:t>synchrotron</a:t>
            </a:r>
            <a:r>
              <a:rPr lang="sv-SE" sz="1600" dirty="0">
                <a:ea typeface="+mn-lt"/>
                <a:cs typeface="+mn-lt"/>
              </a:rPr>
              <a:t> and X-</a:t>
            </a:r>
            <a:r>
              <a:rPr lang="sv-SE" sz="1600" err="1">
                <a:ea typeface="+mn-lt"/>
                <a:cs typeface="+mn-lt"/>
              </a:rPr>
              <a:t>rays</a:t>
            </a:r>
            <a:r>
              <a:rPr lang="sv-SE" sz="1600" dirty="0">
                <a:ea typeface="+mn-lt"/>
                <a:cs typeface="+mn-lt"/>
              </a:rPr>
              <a:t>  - </a:t>
            </a:r>
            <a:r>
              <a:rPr lang="sv-SE" sz="1600" b="1" dirty="0">
                <a:ea typeface="+mn-lt"/>
                <a:cs typeface="+mn-lt"/>
              </a:rPr>
              <a:t>Niklas Loren, RISE </a:t>
            </a:r>
            <a:endParaRPr lang="sv-SE" sz="160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14:15- 15:00    An </a:t>
            </a:r>
            <a:r>
              <a:rPr lang="sv-SE" sz="1600" err="1">
                <a:cs typeface="Calibri"/>
              </a:rPr>
              <a:t>industry</a:t>
            </a:r>
            <a:r>
              <a:rPr lang="sv-SE" sz="1600" dirty="0">
                <a:cs typeface="Calibri"/>
              </a:rPr>
              <a:t> </a:t>
            </a:r>
            <a:r>
              <a:rPr lang="sv-SE" sz="1600" err="1">
                <a:cs typeface="Calibri"/>
              </a:rPr>
              <a:t>prospective</a:t>
            </a:r>
            <a:r>
              <a:rPr lang="sv-SE" sz="1600" dirty="0">
                <a:cs typeface="Calibri"/>
              </a:rPr>
              <a:t>  .   </a:t>
            </a:r>
            <a:r>
              <a:rPr lang="sv-SE" sz="1600" b="1" dirty="0">
                <a:cs typeface="Calibri"/>
              </a:rPr>
              <a:t>Finn Madsen  (emeritus - IFF).</a:t>
            </a:r>
            <a:endParaRPr lang="sv-SE" sz="1600" b="1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15:00- 15:30   </a:t>
            </a:r>
            <a:r>
              <a:rPr lang="sv-SE" sz="1600" b="1" dirty="0">
                <a:cs typeface="Calibri"/>
              </a:rPr>
              <a:t>Break</a:t>
            </a:r>
            <a:endParaRPr lang="sv-SE" sz="1600" b="1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sz="1600" dirty="0">
                <a:cs typeface="Calibri"/>
              </a:rPr>
              <a:t>15:30- 16:15   </a:t>
            </a:r>
            <a:r>
              <a:rPr lang="sv-SE" sz="1600" dirty="0">
                <a:ea typeface="+mn-lt"/>
                <a:cs typeface="+mn-lt"/>
              </a:rPr>
              <a:t>Workshop -   </a:t>
            </a:r>
            <a:r>
              <a:rPr lang="sv-SE" sz="1600" b="1" dirty="0">
                <a:ea typeface="+mn-lt"/>
                <a:cs typeface="+mn-lt"/>
              </a:rPr>
              <a:t>Writing a </a:t>
            </a:r>
            <a:r>
              <a:rPr lang="sv-SE" sz="1600" b="1" err="1">
                <a:ea typeface="+mn-lt"/>
                <a:cs typeface="+mn-lt"/>
              </a:rPr>
              <a:t>winning</a:t>
            </a:r>
            <a:r>
              <a:rPr lang="sv-SE" sz="1600" b="1" dirty="0">
                <a:ea typeface="+mn-lt"/>
                <a:cs typeface="+mn-lt"/>
              </a:rPr>
              <a:t> </a:t>
            </a:r>
            <a:r>
              <a:rPr lang="sv-SE" sz="1600" b="1" err="1">
                <a:ea typeface="+mn-lt"/>
                <a:cs typeface="+mn-lt"/>
              </a:rPr>
              <a:t>beam</a:t>
            </a:r>
            <a:r>
              <a:rPr lang="sv-SE" sz="1600" b="1" dirty="0">
                <a:ea typeface="+mn-lt"/>
                <a:cs typeface="+mn-lt"/>
              </a:rPr>
              <a:t> </a:t>
            </a:r>
            <a:r>
              <a:rPr lang="sv-SE" sz="1600" b="1" err="1">
                <a:ea typeface="+mn-lt"/>
                <a:cs typeface="+mn-lt"/>
              </a:rPr>
              <a:t>time</a:t>
            </a:r>
            <a:r>
              <a:rPr lang="sv-SE" sz="1600" b="1" dirty="0">
                <a:ea typeface="+mn-lt"/>
                <a:cs typeface="+mn-lt"/>
              </a:rPr>
              <a:t> </a:t>
            </a:r>
            <a:r>
              <a:rPr lang="sv-SE" sz="1600" b="1" err="1">
                <a:ea typeface="+mn-lt"/>
                <a:cs typeface="+mn-lt"/>
              </a:rPr>
              <a:t>proposal</a:t>
            </a:r>
            <a:r>
              <a:rPr lang="sv-SE" sz="1600" b="1" dirty="0">
                <a:ea typeface="+mn-lt"/>
                <a:cs typeface="+mn-lt"/>
              </a:rPr>
              <a:t>  - Tommy Nylander (LU)</a:t>
            </a:r>
            <a:endParaRPr lang="sv-SE" sz="16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A16:15- 16:45   </a:t>
            </a:r>
            <a:r>
              <a:rPr lang="sv-SE" sz="1600" err="1"/>
              <a:t>Advantage</a:t>
            </a:r>
            <a:r>
              <a:rPr lang="sv-SE" sz="1600" dirty="0"/>
              <a:t> </a:t>
            </a:r>
            <a:r>
              <a:rPr lang="sv-SE" sz="1600" err="1"/>
              <a:t>of</a:t>
            </a:r>
            <a:r>
              <a:rPr lang="sv-SE" sz="1600" dirty="0"/>
              <a:t> neutrons in </a:t>
            </a:r>
            <a:r>
              <a:rPr lang="sv-SE" sz="1600" err="1"/>
              <a:t>food</a:t>
            </a:r>
            <a:r>
              <a:rPr lang="sv-SE" sz="1600" dirty="0"/>
              <a:t> science </a:t>
            </a:r>
            <a:r>
              <a:rPr lang="sv-SE" sz="1600" b="1" dirty="0"/>
              <a:t>– </a:t>
            </a:r>
            <a:r>
              <a:rPr lang="sv-SE" sz="1600" b="1" i="1" dirty="0"/>
              <a:t>Andrew Jackson (ESS) </a:t>
            </a:r>
            <a:endParaRPr lang="sv-SE" sz="1600" dirty="0">
              <a:cs typeface="Calibri" panose="020F0502020204030204"/>
            </a:endParaRPr>
          </a:p>
          <a:p>
            <a:pPr>
              <a:lnSpc>
                <a:spcPct val="150000"/>
              </a:lnSpc>
            </a:pPr>
            <a:r>
              <a:rPr lang="sv-SE" sz="1600" dirty="0"/>
              <a:t>18:00     Pizza </a:t>
            </a:r>
            <a:r>
              <a:rPr lang="sv-SE" sz="1600" err="1"/>
              <a:t>Night</a:t>
            </a:r>
            <a:r>
              <a:rPr lang="sv-SE" sz="1600" b="1" i="1" dirty="0">
                <a:ea typeface="+mn-lt"/>
                <a:cs typeface="+mn-lt"/>
              </a:rPr>
              <a:t> </a:t>
            </a:r>
            <a:endParaRPr lang="sv-SE" sz="1600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endParaRPr lang="sv-SE" sz="16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69875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22A94589-CA05-D644-93E4-FAC2E66D9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679" y="-99361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35667F-7C6A-8A4D-A594-46CED121A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68" y="6027317"/>
            <a:ext cx="5101272" cy="658662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07AF7F28-2D8C-BE4D-80FA-537529DDDB22}"/>
              </a:ext>
            </a:extLst>
          </p:cNvPr>
          <p:cNvSpPr/>
          <p:nvPr/>
        </p:nvSpPr>
        <p:spPr>
          <a:xfrm>
            <a:off x="633368" y="653840"/>
            <a:ext cx="5361019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Thrusday</a:t>
            </a:r>
            <a:r>
              <a:rPr lang="sv-SE" sz="3000" b="1" dirty="0"/>
              <a:t> September 1st  @Linxs</a:t>
            </a:r>
            <a:endParaRPr lang="en-US" dirty="0" err="1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AF42BA60-B12C-5348-A843-B51DF881EBDC}"/>
              </a:ext>
            </a:extLst>
          </p:cNvPr>
          <p:cNvSpPr/>
          <p:nvPr/>
        </p:nvSpPr>
        <p:spPr>
          <a:xfrm>
            <a:off x="419100" y="1439331"/>
            <a:ext cx="11157857" cy="4204356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09:00 – 10:00	</a:t>
            </a:r>
            <a:r>
              <a:rPr lang="sv-SE" dirty="0" err="1"/>
              <a:t>Introducton</a:t>
            </a:r>
            <a:r>
              <a:rPr lang="sv-SE" dirty="0"/>
              <a:t> to </a:t>
            </a:r>
            <a:r>
              <a:rPr lang="sv-SE" dirty="0" err="1"/>
              <a:t>Imaging</a:t>
            </a:r>
            <a:r>
              <a:rPr lang="sv-SE" dirty="0"/>
              <a:t> – </a:t>
            </a:r>
            <a:r>
              <a:rPr lang="sv-SE" b="1" i="1" dirty="0"/>
              <a:t>Stephen Hall/Emanuel Larsson (LTH)	</a:t>
            </a:r>
          </a:p>
          <a:p>
            <a:pPr>
              <a:lnSpc>
                <a:spcPct val="150000"/>
              </a:lnSpc>
            </a:pPr>
            <a:r>
              <a:rPr lang="sv-SE" dirty="0"/>
              <a:t>10:00 – 10:30	</a:t>
            </a:r>
            <a:r>
              <a:rPr lang="sv-SE" b="1" i="1" dirty="0"/>
              <a:t>Break</a:t>
            </a:r>
          </a:p>
          <a:p>
            <a:pPr>
              <a:lnSpc>
                <a:spcPct val="150000"/>
              </a:lnSpc>
            </a:pPr>
            <a:r>
              <a:rPr lang="sv-SE" dirty="0"/>
              <a:t>10:30 – 11:30  </a:t>
            </a:r>
            <a:r>
              <a:rPr lang="sv-SE" dirty="0" err="1">
                <a:ea typeface="+mn-lt"/>
                <a:cs typeface="+mn-lt"/>
              </a:rPr>
              <a:t>Food</a:t>
            </a:r>
            <a:r>
              <a:rPr lang="sv-SE" dirty="0">
                <a:ea typeface="+mn-lt"/>
                <a:cs typeface="+mn-lt"/>
              </a:rPr>
              <a:t> science </a:t>
            </a:r>
            <a:r>
              <a:rPr lang="sv-SE" dirty="0" err="1">
                <a:ea typeface="+mn-lt"/>
                <a:cs typeface="+mn-lt"/>
              </a:rPr>
              <a:t>examples</a:t>
            </a:r>
            <a:r>
              <a:rPr lang="sv-SE" dirty="0">
                <a:ea typeface="+mn-lt"/>
                <a:cs typeface="+mn-lt"/>
              </a:rPr>
              <a:t>,  R&amp;D </a:t>
            </a:r>
            <a:r>
              <a:rPr lang="sv-SE" dirty="0" err="1">
                <a:ea typeface="+mn-lt"/>
                <a:cs typeface="+mn-lt"/>
              </a:rPr>
              <a:t>perspectives</a:t>
            </a:r>
            <a:r>
              <a:rPr lang="sv-SE" dirty="0">
                <a:ea typeface="+mn-lt"/>
                <a:cs typeface="+mn-lt"/>
              </a:rPr>
              <a:t>  </a:t>
            </a:r>
            <a:r>
              <a:rPr lang="sv-SE" b="1" dirty="0">
                <a:ea typeface="+mn-lt"/>
                <a:cs typeface="+mn-lt"/>
              </a:rPr>
              <a:t>Francisco </a:t>
            </a:r>
            <a:r>
              <a:rPr lang="sv-SE" b="1" dirty="0" err="1">
                <a:ea typeface="+mn-lt"/>
                <a:cs typeface="+mn-lt"/>
              </a:rPr>
              <a:t>Villaplana</a:t>
            </a:r>
            <a:r>
              <a:rPr lang="sv-SE" b="1" dirty="0">
                <a:ea typeface="+mn-lt"/>
                <a:cs typeface="+mn-lt"/>
              </a:rPr>
              <a:t> </a:t>
            </a:r>
            <a:endParaRPr lang="sv-SE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11:30 – 12:30 	</a:t>
            </a:r>
            <a:r>
              <a:rPr lang="en-US" dirty="0">
                <a:ea typeface="+mn-lt"/>
                <a:cs typeface="+mn-lt"/>
              </a:rPr>
              <a:t>16:00</a:t>
            </a:r>
            <a:r>
              <a:rPr lang="sv-SE" dirty="0" err="1">
                <a:ea typeface="+mn-lt"/>
                <a:cs typeface="+mn-lt"/>
              </a:rPr>
              <a:t>Rheo</a:t>
            </a:r>
            <a:r>
              <a:rPr lang="sv-SE" dirty="0">
                <a:ea typeface="+mn-lt"/>
                <a:cs typeface="+mn-lt"/>
              </a:rPr>
              <a:t>-SANS/SAXS –</a:t>
            </a:r>
            <a:r>
              <a:rPr lang="sv-SE" b="1" dirty="0">
                <a:ea typeface="+mn-lt"/>
                <a:cs typeface="+mn-lt"/>
              </a:rPr>
              <a:t>Peter Fischer (ETH Zürich)  </a:t>
            </a:r>
            <a:endParaRPr lang="sv-SE" dirty="0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12:30 – 13:30	</a:t>
            </a:r>
            <a:r>
              <a:rPr lang="sv-SE" b="1" i="1" dirty="0"/>
              <a:t>Lunch</a:t>
            </a:r>
          </a:p>
          <a:p>
            <a:pPr>
              <a:lnSpc>
                <a:spcPct val="150000"/>
              </a:lnSpc>
            </a:pPr>
            <a:r>
              <a:rPr lang="sv-SE" dirty="0"/>
              <a:t>13:30 – 14:30    Intro to X-</a:t>
            </a:r>
            <a:r>
              <a:rPr lang="sv-SE" dirty="0" err="1"/>
              <a:t>ray</a:t>
            </a:r>
            <a:r>
              <a:rPr lang="sv-SE" dirty="0"/>
              <a:t> absorption </a:t>
            </a:r>
            <a:r>
              <a:rPr lang="sv-SE" dirty="0" err="1"/>
              <a:t>spectroscopy</a:t>
            </a:r>
            <a:r>
              <a:rPr lang="sv-SE" dirty="0"/>
              <a:t> and </a:t>
            </a:r>
            <a:r>
              <a:rPr lang="sv-SE" dirty="0" err="1"/>
              <a:t>applications</a:t>
            </a:r>
            <a:r>
              <a:rPr lang="sv-SE" dirty="0"/>
              <a:t> in </a:t>
            </a:r>
            <a:r>
              <a:rPr lang="sv-SE" dirty="0" err="1"/>
              <a:t>food</a:t>
            </a:r>
            <a:r>
              <a:rPr lang="sv-SE" dirty="0"/>
              <a:t> science </a:t>
            </a:r>
            <a:endParaRPr lang="en-US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dirty="0"/>
              <a:t>– </a:t>
            </a:r>
            <a:r>
              <a:rPr lang="sv-SE" b="1" i="1" dirty="0"/>
              <a:t>Kajsa Sigfridsson </a:t>
            </a:r>
            <a:r>
              <a:rPr lang="sv-SE" b="1" i="1" dirty="0" err="1"/>
              <a:t>Clauss</a:t>
            </a:r>
            <a:r>
              <a:rPr lang="sv-SE" b="1" i="1" dirty="0"/>
              <a:t> (MAX IV)</a:t>
            </a:r>
            <a:endParaRPr lang="sv-SE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b="1" i="1" dirty="0"/>
              <a:t>14:30 – 15:00	Break</a:t>
            </a:r>
            <a:endParaRPr lang="sv-SE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15:00 – 16:00  </a:t>
            </a:r>
            <a:r>
              <a:rPr lang="sv-SE" dirty="0" err="1"/>
              <a:t>Imaging</a:t>
            </a:r>
            <a:r>
              <a:rPr lang="sv-SE" dirty="0"/>
              <a:t> studies  – </a:t>
            </a:r>
            <a:r>
              <a:rPr lang="sv-SE" b="1" i="1" dirty="0" err="1"/>
              <a:t>Rajmund</a:t>
            </a:r>
            <a:r>
              <a:rPr lang="sv-SE" b="1" i="1" dirty="0"/>
              <a:t> </a:t>
            </a:r>
            <a:r>
              <a:rPr lang="sv-SE" b="1" i="1" dirty="0" err="1"/>
              <a:t>Mokso</a:t>
            </a:r>
            <a:r>
              <a:rPr lang="sv-SE" b="1" i="1" dirty="0"/>
              <a:t> (DTU)  </a:t>
            </a:r>
            <a:endParaRPr lang="sv-SE">
              <a:ea typeface="+mn-lt"/>
              <a:cs typeface="+mn-lt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18:00 - 		Course </a:t>
            </a:r>
            <a:r>
              <a:rPr lang="sv-SE" dirty="0" err="1"/>
              <a:t>dinner</a:t>
            </a:r>
            <a:r>
              <a:rPr lang="sv-SE" dirty="0"/>
              <a:t> –  </a:t>
            </a:r>
            <a:r>
              <a:rPr lang="sv-SE" dirty="0" err="1"/>
              <a:t>networking</a:t>
            </a:r>
            <a:endParaRPr lang="sv-SE" dirty="0" err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42846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objekt 14" descr="En bild som visar mat, inomhus, tallrik, bit&#10;&#10;Automatiskt genererad beskrivning">
            <a:extLst>
              <a:ext uri="{FF2B5EF4-FFF2-40B4-BE49-F238E27FC236}">
                <a16:creationId xmlns:a16="http://schemas.microsoft.com/office/drawing/2014/main" id="{C93B9372-BE81-0D4D-B082-C70B75F8B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4567" y="-8154"/>
            <a:ext cx="4605971" cy="6880524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25CC1486-F2BF-9A4B-8116-8FEC74BEA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4700" cy="1325563"/>
          </a:xfrm>
        </p:spPr>
        <p:txBody>
          <a:bodyPr/>
          <a:lstStyle/>
          <a:p>
            <a:r>
              <a:rPr lang="sv-SE" b="1" dirty="0" err="1"/>
              <a:t>Masterclass</a:t>
            </a:r>
            <a:r>
              <a:rPr lang="sv-SE" b="1" dirty="0"/>
              <a:t> Schedule </a:t>
            </a:r>
            <a:br>
              <a:rPr lang="sv-SE" b="1" dirty="0"/>
            </a:br>
            <a:endParaRPr lang="sv-SE" sz="3000" b="1" baseline="30000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F2BF021A-79DB-1941-964C-B37ED339D3BF}"/>
              </a:ext>
            </a:extLst>
          </p:cNvPr>
          <p:cNvSpPr/>
          <p:nvPr/>
        </p:nvSpPr>
        <p:spPr>
          <a:xfrm>
            <a:off x="567871" y="2677056"/>
            <a:ext cx="6715901" cy="21268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dirty="0"/>
              <a:t>9:00-10:00 Visit to MAX IV</a:t>
            </a:r>
          </a:p>
          <a:p>
            <a:pPr>
              <a:lnSpc>
                <a:spcPct val="150000"/>
              </a:lnSpc>
            </a:pPr>
            <a:r>
              <a:rPr lang="sv-SE" dirty="0"/>
              <a:t>10:00- 10:30	</a:t>
            </a:r>
            <a:r>
              <a:rPr lang="sv-SE" b="1" i="1" dirty="0"/>
              <a:t>Break</a:t>
            </a:r>
          </a:p>
          <a:p>
            <a:pPr>
              <a:lnSpc>
                <a:spcPct val="150000"/>
              </a:lnSpc>
            </a:pPr>
            <a:r>
              <a:rPr lang="sv-SE" dirty="0"/>
              <a:t>10:30- 12:00	Student presentations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own</a:t>
            </a:r>
            <a:r>
              <a:rPr lang="sv-SE" dirty="0"/>
              <a:t> </a:t>
            </a:r>
            <a:r>
              <a:rPr lang="sv-SE" dirty="0" err="1"/>
              <a:t>proposal</a:t>
            </a:r>
            <a:r>
              <a:rPr lang="sv-SE" dirty="0"/>
              <a:t>  </a:t>
            </a:r>
            <a:endParaRPr lang="sv-SE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sv-SE" dirty="0"/>
              <a:t>12:00-13:00	</a:t>
            </a:r>
            <a:r>
              <a:rPr lang="sv-SE" b="1" i="1" dirty="0"/>
              <a:t>Lunch and </a:t>
            </a:r>
            <a:r>
              <a:rPr lang="sv-SE" b="1" i="1" dirty="0" err="1"/>
              <a:t>goodbye</a:t>
            </a:r>
            <a:endParaRPr lang="sv-SE" b="1" i="1" dirty="0"/>
          </a:p>
          <a:p>
            <a:pPr>
              <a:lnSpc>
                <a:spcPct val="150000"/>
              </a:lnSpc>
            </a:pPr>
            <a:endParaRPr lang="sv-SE" dirty="0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C05D5D23-77FD-B546-9BC2-6039F1ED5A6A}"/>
              </a:ext>
            </a:extLst>
          </p:cNvPr>
          <p:cNvSpPr/>
          <p:nvPr/>
        </p:nvSpPr>
        <p:spPr>
          <a:xfrm>
            <a:off x="838200" y="1204153"/>
            <a:ext cx="5391797" cy="553998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v-SE" sz="3000" b="1" dirty="0" err="1"/>
              <a:t>Friday</a:t>
            </a:r>
            <a:r>
              <a:rPr lang="sv-SE" sz="3000" b="1" dirty="0"/>
              <a:t> September 2nd  at Max IV</a:t>
            </a:r>
            <a:endParaRPr lang="sv-SE" sz="3000" b="1" baseline="30000" dirty="0">
              <a:cs typeface="Calibri"/>
            </a:endParaRPr>
          </a:p>
        </p:txBody>
      </p:sp>
      <p:pic>
        <p:nvPicPr>
          <p:cNvPr id="18" name="Bildobjekt 17">
            <a:extLst>
              <a:ext uri="{FF2B5EF4-FFF2-40B4-BE49-F238E27FC236}">
                <a16:creationId xmlns:a16="http://schemas.microsoft.com/office/drawing/2014/main" id="{1CB3C7E5-5C8F-EF48-9313-858033A6F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468" y="6027317"/>
            <a:ext cx="5101272" cy="65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019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22841</TotalTime>
  <Words>457</Words>
  <Application>Microsoft Office PowerPoint</Application>
  <PresentationFormat>Widescreen</PresentationFormat>
  <Paragraphs>53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Masterclass Schedule  </vt:lpstr>
      <vt:lpstr>Masterclass Schedule  </vt:lpstr>
      <vt:lpstr>Masterclass Schedule  </vt:lpstr>
      <vt:lpstr>Masterclass Schedule  </vt:lpstr>
      <vt:lpstr>Masterclass Schedule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Masterclass Schedule</dc:title>
  <dc:creator>Selma Maric</dc:creator>
  <cp:lastModifiedBy>Anna Ström</cp:lastModifiedBy>
  <cp:revision>334</cp:revision>
  <dcterms:created xsi:type="dcterms:W3CDTF">2020-08-31T19:08:43Z</dcterms:created>
  <dcterms:modified xsi:type="dcterms:W3CDTF">2022-08-16T10:38:28Z</dcterms:modified>
</cp:coreProperties>
</file>